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81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D5CB72-F61E-4206-ACEC-54CA77FD18A0}" type="datetimeFigureOut">
              <a:rPr lang="id-ID" smtClean="0"/>
              <a:pPr/>
              <a:t>10/10/2017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570D1D8-F89F-4B60-85CE-3D0D706A1E5F}"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D5CB72-F61E-4206-ACEC-54CA77FD18A0}" type="datetimeFigureOut">
              <a:rPr lang="id-ID" smtClean="0"/>
              <a:pPr/>
              <a:t>10/10/2017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0D1D8-F89F-4B60-85CE-3D0D706A1E5F}"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t>BIAYA TENAGA KERJA</a:t>
            </a:r>
            <a:endParaRPr lang="id-ID" b="1" dirty="0"/>
          </a:p>
        </p:txBody>
      </p:sp>
      <p:sp>
        <p:nvSpPr>
          <p:cNvPr id="3" name="Subtitle 2"/>
          <p:cNvSpPr>
            <a:spLocks noGrp="1"/>
          </p:cNvSpPr>
          <p:nvPr>
            <p:ph type="subTitle" idx="1"/>
          </p:nvPr>
        </p:nvSpPr>
        <p:spPr/>
        <p:txBody>
          <a:bodyPr>
            <a:normAutofit/>
          </a:bodyPr>
          <a:lstStyle/>
          <a:p>
            <a:pPr algn="r"/>
            <a:r>
              <a:rPr lang="id-ID" sz="2400" dirty="0" smtClean="0"/>
              <a:t>HARIRI, SE., M.Ak</a:t>
            </a:r>
          </a:p>
          <a:p>
            <a:pPr algn="r"/>
            <a:r>
              <a:rPr lang="id-ID" sz="2400" dirty="0" smtClean="0"/>
              <a:t>Universitas Islam Malang</a:t>
            </a:r>
          </a:p>
          <a:p>
            <a:pPr algn="r"/>
            <a:r>
              <a:rPr lang="id-ID" sz="2400" dirty="0" smtClean="0"/>
              <a:t>2016</a:t>
            </a:r>
            <a:endParaRPr lang="id-ID"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b="1" dirty="0" smtClean="0"/>
              <a:t>Program Insentif</a:t>
            </a:r>
            <a:endParaRPr lang="id-ID" b="1" dirty="0"/>
          </a:p>
        </p:txBody>
      </p:sp>
      <p:sp>
        <p:nvSpPr>
          <p:cNvPr id="3" name="Content Placeholder 2"/>
          <p:cNvSpPr>
            <a:spLocks noGrp="1"/>
          </p:cNvSpPr>
          <p:nvPr>
            <p:ph idx="1"/>
          </p:nvPr>
        </p:nvSpPr>
        <p:spPr/>
        <p:txBody>
          <a:bodyPr>
            <a:normAutofit lnSpcReduction="10000"/>
          </a:bodyPr>
          <a:lstStyle/>
          <a:p>
            <a:pPr>
              <a:buNone/>
            </a:pPr>
            <a:r>
              <a:rPr lang="id-ID" dirty="0" smtClean="0"/>
              <a:t>Untuk meningkatkan produktivitas tenaga kerja adalah pemberian kompensasi tambahan kepada karyawan melalui program insentif.</a:t>
            </a:r>
          </a:p>
          <a:p>
            <a:pPr>
              <a:buNone/>
            </a:pPr>
            <a:r>
              <a:rPr lang="id-ID" dirty="0" smtClean="0"/>
              <a:t>Program insentif merupakan program yang dirancang oleh perusahaan untuk memberikan penghargaan lebih kepada karyawan yang berhasil mencapai prestasi di atas standar secara proporsional dengan kelebihan prestasi tersebut.</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b="1" i="1" dirty="0" smtClean="0"/>
              <a:t>Tujuan Program Insentif</a:t>
            </a:r>
          </a:p>
          <a:p>
            <a:pPr>
              <a:buNone/>
            </a:pPr>
            <a:r>
              <a:rPr lang="id-ID" dirty="0" smtClean="0"/>
              <a:t>	Program insentif dirancang untuk mencapai tujuan, yaitu:</a:t>
            </a:r>
          </a:p>
          <a:p>
            <a:pPr marL="514350" indent="-514350">
              <a:buAutoNum type="arabicPeriod"/>
            </a:pPr>
            <a:r>
              <a:rPr lang="id-ID" dirty="0" smtClean="0"/>
              <a:t>Merangsang karyawan untuk memproduksi lebih banyak produk;</a:t>
            </a:r>
          </a:p>
          <a:p>
            <a:pPr marL="514350" indent="-514350">
              <a:buAutoNum type="arabicPeriod"/>
            </a:pPr>
            <a:r>
              <a:rPr lang="id-ID" dirty="0" smtClean="0"/>
              <a:t>Memberikan kompensasi yang lebih besar kepada karyawan sesuai dengan prestasinya;</a:t>
            </a:r>
          </a:p>
          <a:p>
            <a:pPr marL="514350" indent="-514350">
              <a:buAutoNum type="arabicPeriod"/>
            </a:pPr>
            <a:r>
              <a:rPr lang="id-ID" dirty="0" smtClean="0"/>
              <a:t>Mengurangi biaya produksi per unit.</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sz="2800" dirty="0" smtClean="0"/>
              <a:t>Pengaruh Insentif terhadap biaya konversi per unit</a:t>
            </a:r>
          </a:p>
          <a:p>
            <a:pPr>
              <a:buNone/>
            </a:pPr>
            <a:endParaRPr lang="id-ID" dirty="0"/>
          </a:p>
        </p:txBody>
      </p:sp>
      <p:graphicFrame>
        <p:nvGraphicFramePr>
          <p:cNvPr id="4" name="Table 3"/>
          <p:cNvGraphicFramePr>
            <a:graphicFrameLocks noGrp="1"/>
          </p:cNvGraphicFramePr>
          <p:nvPr/>
        </p:nvGraphicFramePr>
        <p:xfrm>
          <a:off x="285717" y="2357430"/>
          <a:ext cx="8572564" cy="1844040"/>
        </p:xfrm>
        <a:graphic>
          <a:graphicData uri="http://schemas.openxmlformats.org/drawingml/2006/table">
            <a:tbl>
              <a:tblPr firstRow="1" bandRow="1">
                <a:tableStyleId>{5C22544A-7EE6-4342-B048-85BDC9FD1C3A}</a:tableStyleId>
              </a:tblPr>
              <a:tblGrid>
                <a:gridCol w="2714647"/>
                <a:gridCol w="1071570"/>
                <a:gridCol w="928694"/>
                <a:gridCol w="1071570"/>
                <a:gridCol w="928694"/>
                <a:gridCol w="928694"/>
                <a:gridCol w="928695"/>
              </a:tblGrid>
              <a:tr h="370840">
                <a:tc rowSpan="2">
                  <a:txBody>
                    <a:bodyPr/>
                    <a:lstStyle/>
                    <a:p>
                      <a:pPr algn="ctr"/>
                      <a:r>
                        <a:rPr lang="id-ID" sz="1400" b="1" dirty="0" smtClean="0"/>
                        <a:t>Keterangan</a:t>
                      </a:r>
                      <a:endParaRPr lang="id-ID" sz="1400" b="1" dirty="0"/>
                    </a:p>
                  </a:txBody>
                  <a:tcPr anchor="ctr"/>
                </a:tc>
                <a:tc gridSpan="3">
                  <a:txBody>
                    <a:bodyPr/>
                    <a:lstStyle/>
                    <a:p>
                      <a:pPr algn="ctr"/>
                      <a:r>
                        <a:rPr lang="id-ID" sz="1400" b="1" dirty="0" smtClean="0"/>
                        <a:t>Total</a:t>
                      </a:r>
                      <a:endParaRPr lang="id-ID" sz="1400" b="1" dirty="0"/>
                    </a:p>
                  </a:txBody>
                  <a:tcPr anchor="ctr"/>
                </a:tc>
                <a:tc hMerge="1">
                  <a:txBody>
                    <a:bodyPr/>
                    <a:lstStyle/>
                    <a:p>
                      <a:endParaRPr lang="id-ID" sz="1400" dirty="0"/>
                    </a:p>
                  </a:txBody>
                  <a:tcPr/>
                </a:tc>
                <a:tc hMerge="1">
                  <a:txBody>
                    <a:bodyPr/>
                    <a:lstStyle/>
                    <a:p>
                      <a:endParaRPr lang="id-ID" sz="1400" dirty="0"/>
                    </a:p>
                  </a:txBody>
                  <a:tcPr/>
                </a:tc>
                <a:tc gridSpan="3">
                  <a:txBody>
                    <a:bodyPr/>
                    <a:lstStyle/>
                    <a:p>
                      <a:pPr algn="ctr"/>
                      <a:r>
                        <a:rPr lang="id-ID" sz="1400" b="1" dirty="0" smtClean="0"/>
                        <a:t>Per</a:t>
                      </a:r>
                      <a:r>
                        <a:rPr lang="id-ID" sz="1400" b="1" baseline="0" dirty="0" smtClean="0"/>
                        <a:t> Unit</a:t>
                      </a:r>
                      <a:endParaRPr lang="id-ID" sz="1400" b="1" dirty="0"/>
                    </a:p>
                  </a:txBody>
                  <a:tcPr anchor="ctr"/>
                </a:tc>
                <a:tc hMerge="1">
                  <a:txBody>
                    <a:bodyPr/>
                    <a:lstStyle/>
                    <a:p>
                      <a:endParaRPr lang="id-ID" sz="1400" dirty="0"/>
                    </a:p>
                  </a:txBody>
                  <a:tcPr/>
                </a:tc>
                <a:tc hMerge="1">
                  <a:txBody>
                    <a:bodyPr/>
                    <a:lstStyle/>
                    <a:p>
                      <a:endParaRPr lang="id-ID" sz="1400" dirty="0"/>
                    </a:p>
                  </a:txBody>
                  <a:tcPr/>
                </a:tc>
              </a:tr>
              <a:tr h="370840">
                <a:tc vMerge="1">
                  <a:txBody>
                    <a:bodyPr/>
                    <a:lstStyle/>
                    <a:p>
                      <a:endParaRPr lang="id-ID" sz="1400" dirty="0"/>
                    </a:p>
                  </a:txBody>
                  <a:tcPr/>
                </a:tc>
                <a:tc>
                  <a:txBody>
                    <a:bodyPr/>
                    <a:lstStyle/>
                    <a:p>
                      <a:pPr algn="ctr"/>
                      <a:r>
                        <a:rPr lang="id-ID" sz="1400" b="1" dirty="0" smtClean="0"/>
                        <a:t>Produksi</a:t>
                      </a:r>
                      <a:endParaRPr lang="id-ID" sz="1400" b="1" dirty="0"/>
                    </a:p>
                  </a:txBody>
                  <a:tcPr/>
                </a:tc>
                <a:tc>
                  <a:txBody>
                    <a:bodyPr/>
                    <a:lstStyle/>
                    <a:p>
                      <a:pPr algn="ctr"/>
                      <a:r>
                        <a:rPr lang="id-ID" sz="1400" b="1" dirty="0" smtClean="0"/>
                        <a:t>Biaya Tenaga Kerja</a:t>
                      </a:r>
                      <a:endParaRPr lang="id-ID" sz="1400" b="1" dirty="0"/>
                    </a:p>
                  </a:txBody>
                  <a:tcPr/>
                </a:tc>
                <a:tc>
                  <a:txBody>
                    <a:bodyPr/>
                    <a:lstStyle/>
                    <a:p>
                      <a:pPr algn="ctr"/>
                      <a:r>
                        <a:rPr lang="id-ID" sz="1400" b="1" dirty="0" smtClean="0"/>
                        <a:t>Biaya</a:t>
                      </a:r>
                      <a:r>
                        <a:rPr lang="id-ID" sz="1400" b="1" baseline="0" dirty="0" smtClean="0"/>
                        <a:t> Overhead Pabrik</a:t>
                      </a:r>
                      <a:endParaRPr lang="id-ID" sz="1400" b="1" dirty="0"/>
                    </a:p>
                  </a:txBody>
                  <a:tcPr/>
                </a:tc>
                <a:tc>
                  <a:txBody>
                    <a:bodyPr/>
                    <a:lstStyle/>
                    <a:p>
                      <a:pPr algn="ctr"/>
                      <a:r>
                        <a:rPr lang="id-ID" sz="1400" b="1" dirty="0" smtClean="0"/>
                        <a:t>Biaya Tenaga Kerja</a:t>
                      </a:r>
                      <a:endParaRPr lang="id-ID" sz="1400" b="1" dirty="0"/>
                    </a:p>
                  </a:txBody>
                  <a:tcPr/>
                </a:tc>
                <a:tc>
                  <a:txBody>
                    <a:bodyPr/>
                    <a:lstStyle/>
                    <a:p>
                      <a:pPr algn="ctr"/>
                      <a:r>
                        <a:rPr lang="id-ID" sz="1400" b="1" dirty="0" smtClean="0"/>
                        <a:t>Biaya Overhead Pabrik</a:t>
                      </a:r>
                      <a:endParaRPr lang="id-ID" sz="1400" b="1" dirty="0"/>
                    </a:p>
                  </a:txBody>
                  <a:tcPr/>
                </a:tc>
                <a:tc>
                  <a:txBody>
                    <a:bodyPr/>
                    <a:lstStyle/>
                    <a:p>
                      <a:pPr algn="ctr"/>
                      <a:r>
                        <a:rPr lang="id-ID" sz="1400" b="1" dirty="0" smtClean="0"/>
                        <a:t>Biaya</a:t>
                      </a:r>
                      <a:r>
                        <a:rPr lang="id-ID" sz="1400" b="1" baseline="0" dirty="0" smtClean="0"/>
                        <a:t> Konversi</a:t>
                      </a:r>
                      <a:endParaRPr lang="id-ID" sz="1400" b="1" dirty="0"/>
                    </a:p>
                  </a:txBody>
                  <a:tcPr/>
                </a:tc>
              </a:tr>
              <a:tr h="370840">
                <a:tc>
                  <a:txBody>
                    <a:bodyPr/>
                    <a:lstStyle/>
                    <a:p>
                      <a:r>
                        <a:rPr lang="id-ID" dirty="0" smtClean="0"/>
                        <a:t>Sebelum Program Insentif</a:t>
                      </a:r>
                      <a:endParaRPr lang="id-ID" dirty="0"/>
                    </a:p>
                  </a:txBody>
                  <a:tcPr/>
                </a:tc>
                <a:tc>
                  <a:txBody>
                    <a:bodyPr/>
                    <a:lstStyle/>
                    <a:p>
                      <a:pPr algn="ctr"/>
                      <a:r>
                        <a:rPr lang="id-ID" dirty="0" smtClean="0"/>
                        <a:t>200 unit</a:t>
                      </a:r>
                      <a:endParaRPr lang="id-ID" dirty="0"/>
                    </a:p>
                  </a:txBody>
                  <a:tcPr/>
                </a:tc>
                <a:tc>
                  <a:txBody>
                    <a:bodyPr/>
                    <a:lstStyle/>
                    <a:p>
                      <a:pPr algn="ctr"/>
                      <a:r>
                        <a:rPr lang="id-ID" sz="1600" dirty="0" smtClean="0"/>
                        <a:t>Rp.4.000</a:t>
                      </a:r>
                      <a:endParaRPr lang="id-ID" sz="1600" dirty="0"/>
                    </a:p>
                  </a:txBody>
                  <a:tcPr/>
                </a:tc>
                <a:tc>
                  <a:txBody>
                    <a:bodyPr/>
                    <a:lstStyle/>
                    <a:p>
                      <a:pPr algn="ctr"/>
                      <a:r>
                        <a:rPr lang="id-ID" sz="1600" dirty="0" smtClean="0"/>
                        <a:t>Rp.8.000</a:t>
                      </a:r>
                      <a:endParaRPr lang="id-ID" sz="1600" dirty="0"/>
                    </a:p>
                  </a:txBody>
                  <a:tcPr/>
                </a:tc>
                <a:tc>
                  <a:txBody>
                    <a:bodyPr/>
                    <a:lstStyle/>
                    <a:p>
                      <a:pPr algn="ctr"/>
                      <a:r>
                        <a:rPr lang="id-ID" dirty="0" smtClean="0"/>
                        <a:t>Rp.20</a:t>
                      </a:r>
                      <a:endParaRPr lang="id-ID" dirty="0"/>
                    </a:p>
                  </a:txBody>
                  <a:tcPr/>
                </a:tc>
                <a:tc>
                  <a:txBody>
                    <a:bodyPr/>
                    <a:lstStyle/>
                    <a:p>
                      <a:pPr algn="ctr"/>
                      <a:r>
                        <a:rPr lang="id-ID" dirty="0" smtClean="0"/>
                        <a:t>Rp.40</a:t>
                      </a:r>
                      <a:endParaRPr lang="id-ID" dirty="0"/>
                    </a:p>
                  </a:txBody>
                  <a:tcPr/>
                </a:tc>
                <a:tc>
                  <a:txBody>
                    <a:bodyPr/>
                    <a:lstStyle/>
                    <a:p>
                      <a:pPr algn="ctr"/>
                      <a:r>
                        <a:rPr lang="id-ID" dirty="0" smtClean="0"/>
                        <a:t>Rp.60</a:t>
                      </a:r>
                      <a:endParaRPr lang="id-ID" dirty="0"/>
                    </a:p>
                  </a:txBody>
                  <a:tcPr/>
                </a:tc>
              </a:tr>
              <a:tr h="370840">
                <a:tc>
                  <a:txBody>
                    <a:bodyPr/>
                    <a:lstStyle/>
                    <a:p>
                      <a:r>
                        <a:rPr lang="id-ID" dirty="0" smtClean="0"/>
                        <a:t>Setelah Program Insentif</a:t>
                      </a:r>
                      <a:endParaRPr lang="id-ID" dirty="0"/>
                    </a:p>
                  </a:txBody>
                  <a:tcPr/>
                </a:tc>
                <a:tc>
                  <a:txBody>
                    <a:bodyPr/>
                    <a:lstStyle/>
                    <a:p>
                      <a:pPr algn="ctr"/>
                      <a:r>
                        <a:rPr lang="id-ID" dirty="0" smtClean="0"/>
                        <a:t>250 unit</a:t>
                      </a:r>
                      <a:endParaRPr lang="id-ID" dirty="0"/>
                    </a:p>
                  </a:txBody>
                  <a:tcPr/>
                </a:tc>
                <a:tc>
                  <a:txBody>
                    <a:bodyPr/>
                    <a:lstStyle/>
                    <a:p>
                      <a:pPr algn="ctr"/>
                      <a:r>
                        <a:rPr lang="id-ID" sz="1600" dirty="0" smtClean="0"/>
                        <a:t>Rp.6.000</a:t>
                      </a:r>
                      <a:endParaRPr lang="id-ID" sz="1600" dirty="0"/>
                    </a:p>
                  </a:txBody>
                  <a:tcPr/>
                </a:tc>
                <a:tc>
                  <a:txBody>
                    <a:bodyPr/>
                    <a:lstStyle/>
                    <a:p>
                      <a:pPr algn="ctr"/>
                      <a:r>
                        <a:rPr lang="id-ID" sz="1600" dirty="0" smtClean="0"/>
                        <a:t>Rp.8.000</a:t>
                      </a:r>
                      <a:endParaRPr lang="id-ID" sz="1600" dirty="0"/>
                    </a:p>
                  </a:txBody>
                  <a:tcPr/>
                </a:tc>
                <a:tc>
                  <a:txBody>
                    <a:bodyPr/>
                    <a:lstStyle/>
                    <a:p>
                      <a:pPr algn="ctr"/>
                      <a:r>
                        <a:rPr lang="id-ID" dirty="0" smtClean="0"/>
                        <a:t>Rp.24</a:t>
                      </a:r>
                      <a:endParaRPr lang="id-ID" dirty="0"/>
                    </a:p>
                  </a:txBody>
                  <a:tcPr/>
                </a:tc>
                <a:tc>
                  <a:txBody>
                    <a:bodyPr/>
                    <a:lstStyle/>
                    <a:p>
                      <a:pPr algn="ctr"/>
                      <a:r>
                        <a:rPr lang="id-ID" dirty="0" smtClean="0"/>
                        <a:t>Rp.32</a:t>
                      </a:r>
                      <a:endParaRPr lang="id-ID" dirty="0"/>
                    </a:p>
                  </a:txBody>
                  <a:tcPr/>
                </a:tc>
                <a:tc>
                  <a:txBody>
                    <a:bodyPr/>
                    <a:lstStyle/>
                    <a:p>
                      <a:pPr algn="ctr"/>
                      <a:r>
                        <a:rPr lang="id-ID" dirty="0" smtClean="0"/>
                        <a:t>Rp.56</a:t>
                      </a:r>
                      <a:endParaRPr lang="id-ID"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b="1" i="1" dirty="0" smtClean="0"/>
              <a:t>Jenis Program Insentif</a:t>
            </a:r>
          </a:p>
          <a:p>
            <a:pPr>
              <a:buNone/>
            </a:pPr>
            <a:r>
              <a:rPr lang="id-ID" dirty="0" smtClean="0"/>
              <a:t>	Program insentif yang dirancang untuk meningkatkan produktivitas tenaga kerja secara individual adalah </a:t>
            </a:r>
            <a:r>
              <a:rPr lang="id-ID" b="1" i="1" dirty="0" smtClean="0"/>
              <a:t>straight piecework plan</a:t>
            </a:r>
            <a:r>
              <a:rPr lang="id-ID" dirty="0" smtClean="0"/>
              <a:t> dan </a:t>
            </a:r>
            <a:r>
              <a:rPr lang="id-ID" b="1" i="1" dirty="0" smtClean="0"/>
              <a:t>one-hundred-percent bonus plan</a:t>
            </a:r>
            <a:r>
              <a:rPr lang="id-ID" dirty="0" smtClean="0"/>
              <a:t>. Sedangkan kelompok adalah </a:t>
            </a:r>
            <a:r>
              <a:rPr lang="id-ID" b="1" i="1" dirty="0" smtClean="0"/>
              <a:t>group bonus plan</a:t>
            </a:r>
            <a:r>
              <a:rPr lang="id-ID" dirty="0"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5911873"/>
          </a:xfrm>
        </p:spPr>
        <p:txBody>
          <a:bodyPr/>
          <a:lstStyle/>
          <a:p>
            <a:r>
              <a:rPr lang="id-ID" b="1" dirty="0" smtClean="0"/>
              <a:t>Straight Piecework Plan</a:t>
            </a:r>
          </a:p>
          <a:p>
            <a:pPr>
              <a:buNone/>
            </a:pPr>
            <a:r>
              <a:rPr lang="id-ID" b="1" dirty="0" smtClean="0"/>
              <a:t>	</a:t>
            </a:r>
            <a:endParaRPr lang="id-ID" b="1" dirty="0"/>
          </a:p>
        </p:txBody>
      </p:sp>
      <p:graphicFrame>
        <p:nvGraphicFramePr>
          <p:cNvPr id="5" name="Table 4"/>
          <p:cNvGraphicFramePr>
            <a:graphicFrameLocks noGrp="1"/>
          </p:cNvGraphicFramePr>
          <p:nvPr/>
        </p:nvGraphicFramePr>
        <p:xfrm>
          <a:off x="285720" y="928670"/>
          <a:ext cx="8572560" cy="5273040"/>
        </p:xfrm>
        <a:graphic>
          <a:graphicData uri="http://schemas.openxmlformats.org/drawingml/2006/table">
            <a:tbl>
              <a:tblPr firstRow="1" bandRow="1">
                <a:tableStyleId>{5C22544A-7EE6-4342-B048-85BDC9FD1C3A}</a:tableStyleId>
              </a:tblPr>
              <a:tblGrid>
                <a:gridCol w="1428760"/>
                <a:gridCol w="1428760"/>
                <a:gridCol w="1428760"/>
                <a:gridCol w="1428760"/>
                <a:gridCol w="1428760"/>
                <a:gridCol w="1428760"/>
              </a:tblGrid>
              <a:tr h="370840">
                <a:tc>
                  <a:txBody>
                    <a:bodyPr/>
                    <a:lstStyle/>
                    <a:p>
                      <a:pPr algn="ctr"/>
                      <a:r>
                        <a:rPr lang="id-ID" sz="1600" dirty="0" smtClean="0"/>
                        <a:t>Produksi Sesungguhnya/Jam</a:t>
                      </a:r>
                      <a:endParaRPr lang="id-ID" sz="1600" dirty="0"/>
                    </a:p>
                  </a:txBody>
                  <a:tcPr/>
                </a:tc>
                <a:tc>
                  <a:txBody>
                    <a:bodyPr/>
                    <a:lstStyle/>
                    <a:p>
                      <a:pPr algn="ctr"/>
                      <a:r>
                        <a:rPr lang="id-ID" sz="1600" dirty="0" smtClean="0"/>
                        <a:t>Produksi Standar/Jam</a:t>
                      </a:r>
                      <a:endParaRPr lang="id-ID" sz="1600" dirty="0"/>
                    </a:p>
                  </a:txBody>
                  <a:tcPr/>
                </a:tc>
                <a:tc>
                  <a:txBody>
                    <a:bodyPr/>
                    <a:lstStyle/>
                    <a:p>
                      <a:pPr algn="ctr"/>
                      <a:r>
                        <a:rPr lang="id-ID" sz="1600" dirty="0" smtClean="0"/>
                        <a:t>Tarif Upah Jaminan/Jam</a:t>
                      </a:r>
                      <a:endParaRPr lang="id-ID" sz="1600" dirty="0"/>
                    </a:p>
                  </a:txBody>
                  <a:tcPr/>
                </a:tc>
                <a:tc>
                  <a:txBody>
                    <a:bodyPr/>
                    <a:lstStyle/>
                    <a:p>
                      <a:pPr algn="ctr"/>
                      <a:r>
                        <a:rPr lang="id-ID" sz="1600" dirty="0" smtClean="0"/>
                        <a:t>Tarif Insentif/Unit</a:t>
                      </a:r>
                      <a:endParaRPr lang="id-ID" sz="1600" dirty="0"/>
                    </a:p>
                  </a:txBody>
                  <a:tcPr/>
                </a:tc>
                <a:tc>
                  <a:txBody>
                    <a:bodyPr/>
                    <a:lstStyle/>
                    <a:p>
                      <a:pPr algn="ctr"/>
                      <a:r>
                        <a:rPr lang="id-ID" sz="1600" dirty="0" smtClean="0"/>
                        <a:t>Total Upah/Jam</a:t>
                      </a:r>
                      <a:endParaRPr lang="id-ID" sz="1600" dirty="0"/>
                    </a:p>
                  </a:txBody>
                  <a:tcPr/>
                </a:tc>
                <a:tc>
                  <a:txBody>
                    <a:bodyPr/>
                    <a:lstStyle/>
                    <a:p>
                      <a:pPr algn="ctr"/>
                      <a:r>
                        <a:rPr lang="id-ID" sz="1600" dirty="0" smtClean="0"/>
                        <a:t>Biaya Tenaga Kerja/Unit</a:t>
                      </a:r>
                      <a:endParaRPr lang="id-ID" sz="1600" dirty="0"/>
                    </a:p>
                  </a:txBody>
                  <a:tcPr/>
                </a:tc>
              </a:tr>
              <a:tr h="370840">
                <a:tc>
                  <a:txBody>
                    <a:bodyPr/>
                    <a:lstStyle/>
                    <a:p>
                      <a:pPr algn="ctr"/>
                      <a:r>
                        <a:rPr lang="id-ID" b="1" dirty="0" smtClean="0">
                          <a:solidFill>
                            <a:srgbClr val="FF0000"/>
                          </a:solidFill>
                        </a:rPr>
                        <a:t>1</a:t>
                      </a:r>
                      <a:endParaRPr lang="id-ID" b="1" dirty="0">
                        <a:solidFill>
                          <a:srgbClr val="FF0000"/>
                        </a:solidFill>
                      </a:endParaRPr>
                    </a:p>
                  </a:txBody>
                  <a:tcPr/>
                </a:tc>
                <a:tc>
                  <a:txBody>
                    <a:bodyPr/>
                    <a:lstStyle/>
                    <a:p>
                      <a:pPr algn="ctr"/>
                      <a:r>
                        <a:rPr lang="id-ID" b="1" dirty="0" smtClean="0">
                          <a:solidFill>
                            <a:srgbClr val="FF0000"/>
                          </a:solidFill>
                        </a:rPr>
                        <a:t>2</a:t>
                      </a:r>
                      <a:endParaRPr lang="id-ID" b="1" dirty="0">
                        <a:solidFill>
                          <a:srgbClr val="FF0000"/>
                        </a:solidFill>
                      </a:endParaRPr>
                    </a:p>
                  </a:txBody>
                  <a:tcPr/>
                </a:tc>
                <a:tc>
                  <a:txBody>
                    <a:bodyPr/>
                    <a:lstStyle/>
                    <a:p>
                      <a:pPr algn="ctr"/>
                      <a:r>
                        <a:rPr lang="id-ID" b="1" dirty="0" smtClean="0">
                          <a:solidFill>
                            <a:srgbClr val="FF0000"/>
                          </a:solidFill>
                        </a:rPr>
                        <a:t>3</a:t>
                      </a:r>
                      <a:endParaRPr lang="id-ID" b="1" dirty="0">
                        <a:solidFill>
                          <a:srgbClr val="FF0000"/>
                        </a:solidFill>
                      </a:endParaRPr>
                    </a:p>
                  </a:txBody>
                  <a:tcPr/>
                </a:tc>
                <a:tc>
                  <a:txBody>
                    <a:bodyPr/>
                    <a:lstStyle/>
                    <a:p>
                      <a:pPr algn="ctr"/>
                      <a:r>
                        <a:rPr lang="id-ID" b="1" dirty="0" smtClean="0">
                          <a:solidFill>
                            <a:srgbClr val="FF0000"/>
                          </a:solidFill>
                        </a:rPr>
                        <a:t>4</a:t>
                      </a:r>
                      <a:endParaRPr lang="id-ID" b="1" dirty="0">
                        <a:solidFill>
                          <a:srgbClr val="FF0000"/>
                        </a:solidFill>
                      </a:endParaRPr>
                    </a:p>
                  </a:txBody>
                  <a:tcPr/>
                </a:tc>
                <a:tc>
                  <a:txBody>
                    <a:bodyPr/>
                    <a:lstStyle/>
                    <a:p>
                      <a:pPr algn="ctr"/>
                      <a:r>
                        <a:rPr lang="id-ID" b="1" dirty="0" smtClean="0">
                          <a:solidFill>
                            <a:srgbClr val="FF0000"/>
                          </a:solidFill>
                        </a:rPr>
                        <a:t>5 = 3</a:t>
                      </a:r>
                      <a:r>
                        <a:rPr lang="id-ID" b="1" baseline="0" dirty="0" smtClean="0">
                          <a:solidFill>
                            <a:srgbClr val="FF0000"/>
                          </a:solidFill>
                        </a:rPr>
                        <a:t> + 4</a:t>
                      </a:r>
                      <a:endParaRPr lang="id-ID" b="1" dirty="0">
                        <a:solidFill>
                          <a:srgbClr val="FF0000"/>
                        </a:solidFill>
                      </a:endParaRPr>
                    </a:p>
                  </a:txBody>
                  <a:tcPr/>
                </a:tc>
                <a:tc>
                  <a:txBody>
                    <a:bodyPr/>
                    <a:lstStyle/>
                    <a:p>
                      <a:pPr algn="ctr"/>
                      <a:r>
                        <a:rPr lang="id-ID" b="1" dirty="0" smtClean="0">
                          <a:solidFill>
                            <a:srgbClr val="FF0000"/>
                          </a:solidFill>
                        </a:rPr>
                        <a:t>6 = 5/1</a:t>
                      </a:r>
                      <a:endParaRPr lang="id-ID" b="1" dirty="0">
                        <a:solidFill>
                          <a:srgbClr val="FF0000"/>
                        </a:solidFill>
                      </a:endParaRPr>
                    </a:p>
                  </a:txBody>
                  <a:tcPr/>
                </a:tc>
              </a:tr>
              <a:tr h="370840">
                <a:tc>
                  <a:txBody>
                    <a:bodyPr/>
                    <a:lstStyle/>
                    <a:p>
                      <a:pPr algn="ctr"/>
                      <a:r>
                        <a:rPr lang="id-ID" dirty="0" smtClean="0"/>
                        <a:t>10 unit</a:t>
                      </a:r>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Rp.0</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Rp.120</a:t>
                      </a:r>
                      <a:endParaRPr lang="id-ID" dirty="0"/>
                    </a:p>
                  </a:txBody>
                  <a:tcPr/>
                </a:tc>
              </a:tr>
              <a:tr h="370840">
                <a:tc>
                  <a:txBody>
                    <a:bodyPr/>
                    <a:lstStyle/>
                    <a:p>
                      <a:pPr algn="ctr"/>
                      <a:r>
                        <a:rPr lang="id-ID" dirty="0" smtClean="0"/>
                        <a:t>11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Rp.0</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Rp.109</a:t>
                      </a:r>
                      <a:endParaRPr lang="id-ID" dirty="0"/>
                    </a:p>
                  </a:txBody>
                  <a:tcPr/>
                </a:tc>
              </a:tr>
              <a:tr h="370840">
                <a:tc>
                  <a:txBody>
                    <a:bodyPr/>
                    <a:lstStyle/>
                    <a:p>
                      <a:pPr algn="ctr"/>
                      <a:r>
                        <a:rPr lang="id-ID" dirty="0" smtClean="0"/>
                        <a:t>12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Rp.0</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13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Rp.1.300</a:t>
                      </a:r>
                      <a:endParaRPr lang="id-ID"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dirty="0" smtClean="0"/>
                        <a:t>Rp.100</a:t>
                      </a:r>
                    </a:p>
                  </a:txBody>
                  <a:tcPr/>
                </a:tc>
              </a:tr>
              <a:tr h="370840">
                <a:tc>
                  <a:txBody>
                    <a:bodyPr/>
                    <a:lstStyle/>
                    <a:p>
                      <a:pPr algn="ctr"/>
                      <a:r>
                        <a:rPr lang="id-ID" dirty="0" smtClean="0"/>
                        <a:t>14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dirty="0" smtClean="0"/>
                        <a:t>Rp.100</a:t>
                      </a:r>
                    </a:p>
                  </a:txBody>
                  <a:tcPr/>
                </a:tc>
                <a:tc>
                  <a:txBody>
                    <a:bodyPr/>
                    <a:lstStyle/>
                    <a:p>
                      <a:pPr algn="ctr"/>
                      <a:r>
                        <a:rPr lang="id-ID" dirty="0" smtClean="0"/>
                        <a:t>Rp.1.400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15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dirty="0" smtClean="0"/>
                        <a:t>Rp.100</a:t>
                      </a:r>
                    </a:p>
                  </a:txBody>
                  <a:tcPr/>
                </a:tc>
                <a:tc>
                  <a:txBody>
                    <a:bodyPr/>
                    <a:lstStyle/>
                    <a:p>
                      <a:pPr algn="ctr"/>
                      <a:r>
                        <a:rPr lang="id-ID" dirty="0" smtClean="0"/>
                        <a:t>Rp.1.500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16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Rp.1.600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17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Rp.1.700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18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Rp.1.800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19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Rp.1.900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20 unit</a:t>
                      </a:r>
                      <a:endParaRPr lang="id-ID" dirty="0"/>
                    </a:p>
                  </a:txBody>
                  <a:tcPr/>
                </a:tc>
                <a:tc>
                  <a:txBody>
                    <a:bodyPr/>
                    <a:lstStyle/>
                    <a:p>
                      <a:pPr algn="ctr"/>
                      <a:r>
                        <a:rPr lang="id-ID" dirty="0" smtClean="0"/>
                        <a:t>12 unit</a:t>
                      </a:r>
                      <a:endParaRPr lang="id-ID" dirty="0"/>
                    </a:p>
                  </a:txBody>
                  <a:tcPr/>
                </a:tc>
                <a:tc>
                  <a:txBody>
                    <a:bodyPr/>
                    <a:lstStyle/>
                    <a:p>
                      <a:pPr algn="ctr"/>
                      <a:r>
                        <a:rPr lang="id-ID" dirty="0" smtClean="0"/>
                        <a:t>Rp.1.200</a:t>
                      </a:r>
                      <a:endParaRPr lang="id-ID" dirty="0"/>
                    </a:p>
                  </a:txBody>
                  <a:tcPr/>
                </a:tc>
                <a:tc>
                  <a:txBody>
                    <a:bodyPr/>
                    <a:lstStyle/>
                    <a:p>
                      <a:pPr algn="ctr"/>
                      <a:r>
                        <a:rPr lang="id-ID" dirty="0" smtClean="0"/>
                        <a:t>Rp.100</a:t>
                      </a:r>
                      <a:endParaRPr lang="id-ID" dirty="0"/>
                    </a:p>
                  </a:txBody>
                  <a:tcPr/>
                </a:tc>
                <a:tc>
                  <a:txBody>
                    <a:bodyPr/>
                    <a:lstStyle/>
                    <a:p>
                      <a:pPr algn="ctr"/>
                      <a:r>
                        <a:rPr lang="id-ID" dirty="0" smtClean="0"/>
                        <a:t>Rp.2.000</a:t>
                      </a:r>
                      <a:endParaRPr lang="id-ID" dirty="0"/>
                    </a:p>
                  </a:txBody>
                  <a:tcPr/>
                </a:tc>
                <a:tc>
                  <a:txBody>
                    <a:bodyPr/>
                    <a:lstStyle/>
                    <a:p>
                      <a:pPr algn="ctr"/>
                      <a:r>
                        <a:rPr lang="id-ID" dirty="0" smtClean="0"/>
                        <a:t>Rp.100</a:t>
                      </a:r>
                      <a:endParaRPr lang="id-ID"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r>
              <a:rPr lang="id-ID" b="1" dirty="0" smtClean="0"/>
              <a:t>One-Hundred-Percent Bonus Plan</a:t>
            </a:r>
          </a:p>
          <a:p>
            <a:pPr>
              <a:buNone/>
            </a:pPr>
            <a:r>
              <a:rPr lang="id-ID" b="1" dirty="0" smtClean="0"/>
              <a:t>	</a:t>
            </a:r>
            <a:endParaRPr lang="id-ID" b="1" dirty="0"/>
          </a:p>
        </p:txBody>
      </p:sp>
      <p:graphicFrame>
        <p:nvGraphicFramePr>
          <p:cNvPr id="4" name="Table 3"/>
          <p:cNvGraphicFramePr>
            <a:graphicFrameLocks noGrp="1"/>
          </p:cNvGraphicFramePr>
          <p:nvPr/>
        </p:nvGraphicFramePr>
        <p:xfrm>
          <a:off x="285720" y="1163010"/>
          <a:ext cx="8501121" cy="3876040"/>
        </p:xfrm>
        <a:graphic>
          <a:graphicData uri="http://schemas.openxmlformats.org/drawingml/2006/table">
            <a:tbl>
              <a:tblPr firstRow="1" bandRow="1">
                <a:tableStyleId>{5C22544A-7EE6-4342-B048-85BDC9FD1C3A}</a:tableStyleId>
              </a:tblPr>
              <a:tblGrid>
                <a:gridCol w="1071570"/>
                <a:gridCol w="817568"/>
                <a:gridCol w="944569"/>
                <a:gridCol w="944569"/>
                <a:gridCol w="944569"/>
                <a:gridCol w="944569"/>
                <a:gridCol w="944569"/>
                <a:gridCol w="944569"/>
                <a:gridCol w="944569"/>
              </a:tblGrid>
              <a:tr h="370840">
                <a:tc>
                  <a:txBody>
                    <a:bodyPr/>
                    <a:lstStyle/>
                    <a:p>
                      <a:pPr algn="ctr"/>
                      <a:r>
                        <a:rPr lang="id-ID" sz="1600" dirty="0" smtClean="0"/>
                        <a:t>Karyawan</a:t>
                      </a:r>
                      <a:endParaRPr lang="id-ID" sz="1600" dirty="0"/>
                    </a:p>
                  </a:txBody>
                  <a:tcPr/>
                </a:tc>
                <a:tc>
                  <a:txBody>
                    <a:bodyPr/>
                    <a:lstStyle/>
                    <a:p>
                      <a:pPr algn="ctr"/>
                      <a:r>
                        <a:rPr lang="id-ID" sz="1600" dirty="0" smtClean="0"/>
                        <a:t>Jam Kerja</a:t>
                      </a:r>
                      <a:endParaRPr lang="id-ID" sz="1600" dirty="0"/>
                    </a:p>
                  </a:txBody>
                  <a:tcPr/>
                </a:tc>
                <a:tc>
                  <a:txBody>
                    <a:bodyPr/>
                    <a:lstStyle/>
                    <a:p>
                      <a:pPr algn="ctr"/>
                      <a:r>
                        <a:rPr lang="id-ID" sz="1200" dirty="0" smtClean="0"/>
                        <a:t>Produk Dihasilkan</a:t>
                      </a:r>
                      <a:endParaRPr lang="id-ID" sz="1200" dirty="0"/>
                    </a:p>
                  </a:txBody>
                  <a:tcPr/>
                </a:tc>
                <a:tc>
                  <a:txBody>
                    <a:bodyPr/>
                    <a:lstStyle/>
                    <a:p>
                      <a:pPr algn="ctr"/>
                      <a:r>
                        <a:rPr lang="id-ID" sz="1600" dirty="0" smtClean="0"/>
                        <a:t>Produk Standar</a:t>
                      </a:r>
                      <a:endParaRPr lang="id-ID" sz="1600" dirty="0"/>
                    </a:p>
                  </a:txBody>
                  <a:tcPr/>
                </a:tc>
                <a:tc>
                  <a:txBody>
                    <a:bodyPr/>
                    <a:lstStyle/>
                    <a:p>
                      <a:pPr algn="ctr"/>
                      <a:r>
                        <a:rPr lang="id-ID" sz="1600" dirty="0" smtClean="0"/>
                        <a:t>Rasio Efisiensi</a:t>
                      </a:r>
                      <a:endParaRPr lang="id-ID" sz="1600" dirty="0"/>
                    </a:p>
                  </a:txBody>
                  <a:tcPr/>
                </a:tc>
                <a:tc>
                  <a:txBody>
                    <a:bodyPr/>
                    <a:lstStyle/>
                    <a:p>
                      <a:pPr algn="ctr"/>
                      <a:r>
                        <a:rPr lang="id-ID" sz="1600" dirty="0" smtClean="0"/>
                        <a:t>Tarif Upah</a:t>
                      </a:r>
                      <a:r>
                        <a:rPr lang="id-ID" sz="1600" baseline="0" dirty="0" smtClean="0"/>
                        <a:t> Per Jam</a:t>
                      </a:r>
                      <a:endParaRPr lang="id-ID"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600" dirty="0" smtClean="0"/>
                        <a:t>Tarif x Rasio Efisiensi</a:t>
                      </a:r>
                    </a:p>
                  </a:txBody>
                  <a:tcPr/>
                </a:tc>
                <a:tc>
                  <a:txBody>
                    <a:bodyPr/>
                    <a:lstStyle/>
                    <a:p>
                      <a:pPr algn="ctr"/>
                      <a:r>
                        <a:rPr lang="id-ID" sz="1600" dirty="0" smtClean="0"/>
                        <a:t>Total Upah</a:t>
                      </a:r>
                      <a:endParaRPr lang="id-ID" sz="1600" dirty="0"/>
                    </a:p>
                  </a:txBody>
                  <a:tcPr/>
                </a:tc>
                <a:tc>
                  <a:txBody>
                    <a:bodyPr/>
                    <a:lstStyle/>
                    <a:p>
                      <a:pPr algn="ctr"/>
                      <a:r>
                        <a:rPr lang="id-ID" sz="1600" dirty="0" smtClean="0"/>
                        <a:t>Upah Per Unit</a:t>
                      </a:r>
                      <a:endParaRPr lang="id-ID" sz="1600" dirty="0"/>
                    </a:p>
                  </a:txBody>
                  <a:tcPr/>
                </a:tc>
              </a:tr>
              <a:tr h="370840">
                <a:tc>
                  <a:txBody>
                    <a:bodyPr/>
                    <a:lstStyle/>
                    <a:p>
                      <a:pPr algn="ctr"/>
                      <a:r>
                        <a:rPr lang="id-ID" sz="1600" b="1" dirty="0" smtClean="0">
                          <a:solidFill>
                            <a:srgbClr val="FF0000"/>
                          </a:solidFill>
                        </a:rPr>
                        <a:t>1</a:t>
                      </a:r>
                      <a:endParaRPr lang="id-ID" sz="1600" b="1" dirty="0">
                        <a:solidFill>
                          <a:srgbClr val="FF0000"/>
                        </a:solidFill>
                      </a:endParaRPr>
                    </a:p>
                  </a:txBody>
                  <a:tcPr/>
                </a:tc>
                <a:tc>
                  <a:txBody>
                    <a:bodyPr/>
                    <a:lstStyle/>
                    <a:p>
                      <a:pPr algn="ctr"/>
                      <a:r>
                        <a:rPr lang="id-ID" sz="1600" b="1" dirty="0" smtClean="0">
                          <a:solidFill>
                            <a:srgbClr val="FF0000"/>
                          </a:solidFill>
                        </a:rPr>
                        <a:t>2</a:t>
                      </a:r>
                      <a:endParaRPr lang="id-ID" sz="1600" b="1" dirty="0">
                        <a:solidFill>
                          <a:srgbClr val="FF0000"/>
                        </a:solidFill>
                      </a:endParaRPr>
                    </a:p>
                  </a:txBody>
                  <a:tcPr/>
                </a:tc>
                <a:tc>
                  <a:txBody>
                    <a:bodyPr/>
                    <a:lstStyle/>
                    <a:p>
                      <a:pPr algn="ctr"/>
                      <a:r>
                        <a:rPr lang="id-ID" sz="1600" b="1" dirty="0" smtClean="0">
                          <a:solidFill>
                            <a:srgbClr val="FF0000"/>
                          </a:solidFill>
                        </a:rPr>
                        <a:t>3</a:t>
                      </a:r>
                      <a:endParaRPr lang="id-ID" sz="1600" b="1" dirty="0">
                        <a:solidFill>
                          <a:srgbClr val="FF0000"/>
                        </a:solidFill>
                      </a:endParaRPr>
                    </a:p>
                  </a:txBody>
                  <a:tcPr/>
                </a:tc>
                <a:tc>
                  <a:txBody>
                    <a:bodyPr/>
                    <a:lstStyle/>
                    <a:p>
                      <a:pPr algn="ctr"/>
                      <a:r>
                        <a:rPr lang="id-ID" sz="1200" b="1" dirty="0" smtClean="0">
                          <a:solidFill>
                            <a:srgbClr val="FF0000"/>
                          </a:solidFill>
                        </a:rPr>
                        <a:t>4 = 2 x 12 unit</a:t>
                      </a:r>
                      <a:endParaRPr lang="id-ID" sz="1200" b="1" dirty="0">
                        <a:solidFill>
                          <a:srgbClr val="FF0000"/>
                        </a:solidFill>
                      </a:endParaRPr>
                    </a:p>
                  </a:txBody>
                  <a:tcPr/>
                </a:tc>
                <a:tc>
                  <a:txBody>
                    <a:bodyPr/>
                    <a:lstStyle/>
                    <a:p>
                      <a:pPr algn="ctr"/>
                      <a:r>
                        <a:rPr lang="id-ID" sz="1600" b="1" dirty="0" smtClean="0">
                          <a:solidFill>
                            <a:srgbClr val="FF0000"/>
                          </a:solidFill>
                        </a:rPr>
                        <a:t>5 =</a:t>
                      </a:r>
                      <a:r>
                        <a:rPr lang="id-ID" sz="1600" b="1" baseline="0" dirty="0" smtClean="0">
                          <a:solidFill>
                            <a:srgbClr val="FF0000"/>
                          </a:solidFill>
                        </a:rPr>
                        <a:t> 3/4</a:t>
                      </a:r>
                      <a:endParaRPr lang="id-ID" sz="1600" b="1" dirty="0">
                        <a:solidFill>
                          <a:srgbClr val="FF0000"/>
                        </a:solidFill>
                      </a:endParaRPr>
                    </a:p>
                  </a:txBody>
                  <a:tcPr/>
                </a:tc>
                <a:tc>
                  <a:txBody>
                    <a:bodyPr/>
                    <a:lstStyle/>
                    <a:p>
                      <a:pPr algn="ctr"/>
                      <a:r>
                        <a:rPr lang="id-ID" sz="1600" b="1" dirty="0" smtClean="0">
                          <a:solidFill>
                            <a:srgbClr val="FF0000"/>
                          </a:solidFill>
                        </a:rPr>
                        <a:t>6</a:t>
                      </a:r>
                      <a:endParaRPr lang="id-ID" sz="1600" b="1" dirty="0">
                        <a:solidFill>
                          <a:srgbClr val="FF0000"/>
                        </a:solidFill>
                      </a:endParaRPr>
                    </a:p>
                  </a:txBody>
                  <a:tcPr/>
                </a:tc>
                <a:tc>
                  <a:txBody>
                    <a:bodyPr/>
                    <a:lstStyle/>
                    <a:p>
                      <a:pPr algn="ctr"/>
                      <a:r>
                        <a:rPr lang="id-ID" sz="1600" b="1" dirty="0" smtClean="0">
                          <a:solidFill>
                            <a:srgbClr val="FF0000"/>
                          </a:solidFill>
                        </a:rPr>
                        <a:t>7 = 6 x 5</a:t>
                      </a:r>
                      <a:endParaRPr lang="id-ID" sz="1600" b="1" dirty="0">
                        <a:solidFill>
                          <a:srgbClr val="FF0000"/>
                        </a:solidFill>
                      </a:endParaRPr>
                    </a:p>
                  </a:txBody>
                  <a:tcPr/>
                </a:tc>
                <a:tc>
                  <a:txBody>
                    <a:bodyPr/>
                    <a:lstStyle/>
                    <a:p>
                      <a:pPr algn="ctr"/>
                      <a:r>
                        <a:rPr lang="id-ID" sz="1600" b="1" dirty="0" smtClean="0">
                          <a:solidFill>
                            <a:srgbClr val="FF0000"/>
                          </a:solidFill>
                        </a:rPr>
                        <a:t>8 = 2 x 6</a:t>
                      </a:r>
                      <a:endParaRPr lang="id-ID" sz="1600" b="1" dirty="0">
                        <a:solidFill>
                          <a:srgbClr val="FF0000"/>
                        </a:solidFill>
                      </a:endParaRPr>
                    </a:p>
                  </a:txBody>
                  <a:tcPr/>
                </a:tc>
                <a:tc>
                  <a:txBody>
                    <a:bodyPr/>
                    <a:lstStyle/>
                    <a:p>
                      <a:pPr algn="ctr"/>
                      <a:r>
                        <a:rPr lang="id-ID" sz="1600" b="1" dirty="0" smtClean="0">
                          <a:solidFill>
                            <a:srgbClr val="FF0000"/>
                          </a:solidFill>
                        </a:rPr>
                        <a:t>9 = 8/3</a:t>
                      </a:r>
                      <a:endParaRPr lang="id-ID" sz="1600" b="1" dirty="0">
                        <a:solidFill>
                          <a:srgbClr val="FF0000"/>
                        </a:solidFill>
                      </a:endParaRPr>
                    </a:p>
                  </a:txBody>
                  <a:tcPr/>
                </a:tc>
              </a:tr>
              <a:tr h="370840">
                <a:tc>
                  <a:txBody>
                    <a:bodyPr/>
                    <a:lstStyle/>
                    <a:p>
                      <a:r>
                        <a:rPr lang="id-ID" sz="1600" dirty="0" smtClean="0"/>
                        <a:t>Burton</a:t>
                      </a:r>
                      <a:endParaRPr lang="id-ID" sz="1600" dirty="0"/>
                    </a:p>
                  </a:txBody>
                  <a:tcPr/>
                </a:tc>
                <a:tc>
                  <a:txBody>
                    <a:bodyPr/>
                    <a:lstStyle/>
                    <a:p>
                      <a:pPr algn="ctr"/>
                      <a:r>
                        <a:rPr lang="id-ID" sz="1600" dirty="0" smtClean="0"/>
                        <a:t>42 jam</a:t>
                      </a:r>
                      <a:endParaRPr lang="id-ID" sz="1600" dirty="0"/>
                    </a:p>
                  </a:txBody>
                  <a:tcPr/>
                </a:tc>
                <a:tc>
                  <a:txBody>
                    <a:bodyPr/>
                    <a:lstStyle/>
                    <a:p>
                      <a:pPr algn="ctr"/>
                      <a:r>
                        <a:rPr lang="id-ID" sz="1600" dirty="0" smtClean="0"/>
                        <a:t>378 unit</a:t>
                      </a:r>
                      <a:endParaRPr lang="id-ID" sz="1600" dirty="0"/>
                    </a:p>
                  </a:txBody>
                  <a:tcPr/>
                </a:tc>
                <a:tc>
                  <a:txBody>
                    <a:bodyPr/>
                    <a:lstStyle/>
                    <a:p>
                      <a:pPr algn="ctr"/>
                      <a:r>
                        <a:rPr lang="id-ID" sz="1600" dirty="0" smtClean="0"/>
                        <a:t>504 unit</a:t>
                      </a:r>
                      <a:endParaRPr lang="id-ID" sz="1600" dirty="0"/>
                    </a:p>
                  </a:txBody>
                  <a:tcPr/>
                </a:tc>
                <a:tc>
                  <a:txBody>
                    <a:bodyPr/>
                    <a:lstStyle/>
                    <a:p>
                      <a:pPr algn="ctr"/>
                      <a:r>
                        <a:rPr lang="id-ID" sz="1600" dirty="0" smtClean="0"/>
                        <a:t>0,75</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a:t>
                      </a:r>
                      <a:endParaRPr lang="id-ID" sz="1600" dirty="0"/>
                    </a:p>
                  </a:txBody>
                  <a:tcPr/>
                </a:tc>
                <a:tc>
                  <a:txBody>
                    <a:bodyPr/>
                    <a:lstStyle/>
                    <a:p>
                      <a:pPr algn="ctr"/>
                      <a:r>
                        <a:rPr lang="id-ID" sz="1400" dirty="0" smtClean="0"/>
                        <a:t>Rp.50.400</a:t>
                      </a:r>
                      <a:endParaRPr lang="id-ID" sz="1400" dirty="0"/>
                    </a:p>
                  </a:txBody>
                  <a:tcPr/>
                </a:tc>
                <a:tc>
                  <a:txBody>
                    <a:bodyPr/>
                    <a:lstStyle/>
                    <a:p>
                      <a:pPr algn="ctr"/>
                      <a:r>
                        <a:rPr lang="id-ID" sz="1400" dirty="0" smtClean="0"/>
                        <a:t>Rp.133,33</a:t>
                      </a:r>
                      <a:endParaRPr lang="id-ID" sz="1400" dirty="0"/>
                    </a:p>
                  </a:txBody>
                  <a:tcPr/>
                </a:tc>
              </a:tr>
              <a:tr h="370840">
                <a:tc>
                  <a:txBody>
                    <a:bodyPr/>
                    <a:lstStyle/>
                    <a:p>
                      <a:r>
                        <a:rPr lang="id-ID" sz="1600" dirty="0" smtClean="0"/>
                        <a:t>Sheldon</a:t>
                      </a:r>
                      <a:endParaRPr lang="id-ID" sz="1600" dirty="0"/>
                    </a:p>
                  </a:txBody>
                  <a:tcPr/>
                </a:tc>
                <a:tc>
                  <a:txBody>
                    <a:bodyPr/>
                    <a:lstStyle/>
                    <a:p>
                      <a:pPr algn="ctr"/>
                      <a:r>
                        <a:rPr lang="id-ID" sz="1600" dirty="0" smtClean="0"/>
                        <a:t>45 jam</a:t>
                      </a:r>
                      <a:endParaRPr lang="id-ID" sz="1600" dirty="0"/>
                    </a:p>
                  </a:txBody>
                  <a:tcPr/>
                </a:tc>
                <a:tc>
                  <a:txBody>
                    <a:bodyPr/>
                    <a:lstStyle/>
                    <a:p>
                      <a:pPr algn="ctr"/>
                      <a:r>
                        <a:rPr lang="id-ID" sz="1600" dirty="0" smtClean="0"/>
                        <a:t>648 unit</a:t>
                      </a:r>
                      <a:endParaRPr lang="id-ID" sz="1600" dirty="0"/>
                    </a:p>
                  </a:txBody>
                  <a:tcPr/>
                </a:tc>
                <a:tc>
                  <a:txBody>
                    <a:bodyPr/>
                    <a:lstStyle/>
                    <a:p>
                      <a:pPr algn="ctr"/>
                      <a:r>
                        <a:rPr lang="id-ID" sz="1600" dirty="0" smtClean="0"/>
                        <a:t>540 unit</a:t>
                      </a:r>
                      <a:endParaRPr lang="id-ID" sz="1600" dirty="0"/>
                    </a:p>
                  </a:txBody>
                  <a:tcPr/>
                </a:tc>
                <a:tc>
                  <a:txBody>
                    <a:bodyPr/>
                    <a:lstStyle/>
                    <a:p>
                      <a:pPr algn="ctr"/>
                      <a:r>
                        <a:rPr lang="id-ID" sz="1600" dirty="0" smtClean="0"/>
                        <a:t>1,20</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Rp.1.440</a:t>
                      </a:r>
                      <a:endParaRPr lang="id-ID" sz="1600" dirty="0"/>
                    </a:p>
                  </a:txBody>
                  <a:tcPr/>
                </a:tc>
                <a:tc>
                  <a:txBody>
                    <a:bodyPr/>
                    <a:lstStyle/>
                    <a:p>
                      <a:pPr algn="ctr"/>
                      <a:r>
                        <a:rPr lang="id-ID" sz="1400" dirty="0" smtClean="0"/>
                        <a:t>Rp.64.800</a:t>
                      </a:r>
                      <a:endParaRPr lang="id-ID" sz="1400" dirty="0"/>
                    </a:p>
                  </a:txBody>
                  <a:tcPr/>
                </a:tc>
                <a:tc>
                  <a:txBody>
                    <a:bodyPr/>
                    <a:lstStyle/>
                    <a:p>
                      <a:pPr algn="ctr"/>
                      <a:r>
                        <a:rPr lang="id-ID" sz="1400" dirty="0" smtClean="0"/>
                        <a:t>Rp.100</a:t>
                      </a:r>
                      <a:endParaRPr lang="id-ID" sz="1400" dirty="0"/>
                    </a:p>
                  </a:txBody>
                  <a:tcPr/>
                </a:tc>
              </a:tr>
              <a:tr h="370840">
                <a:tc>
                  <a:txBody>
                    <a:bodyPr/>
                    <a:lstStyle/>
                    <a:p>
                      <a:r>
                        <a:rPr lang="id-ID" sz="1600" dirty="0" smtClean="0"/>
                        <a:t>Barry</a:t>
                      </a:r>
                      <a:endParaRPr lang="id-ID" sz="1600" dirty="0"/>
                    </a:p>
                  </a:txBody>
                  <a:tcPr/>
                </a:tc>
                <a:tc>
                  <a:txBody>
                    <a:bodyPr/>
                    <a:lstStyle/>
                    <a:p>
                      <a:pPr algn="ctr"/>
                      <a:r>
                        <a:rPr lang="id-ID" sz="1600" dirty="0" smtClean="0"/>
                        <a:t>45 jam</a:t>
                      </a:r>
                      <a:endParaRPr lang="id-ID" sz="1600" dirty="0"/>
                    </a:p>
                  </a:txBody>
                  <a:tcPr/>
                </a:tc>
                <a:tc>
                  <a:txBody>
                    <a:bodyPr/>
                    <a:lstStyle/>
                    <a:p>
                      <a:pPr algn="ctr"/>
                      <a:r>
                        <a:rPr lang="id-ID" sz="1600" dirty="0" smtClean="0"/>
                        <a:t>597 unit</a:t>
                      </a:r>
                      <a:endParaRPr lang="id-ID" sz="1600" dirty="0"/>
                    </a:p>
                  </a:txBody>
                  <a:tcPr/>
                </a:tc>
                <a:tc>
                  <a:txBody>
                    <a:bodyPr/>
                    <a:lstStyle/>
                    <a:p>
                      <a:pPr algn="ctr"/>
                      <a:r>
                        <a:rPr lang="id-ID" sz="1600" dirty="0" smtClean="0"/>
                        <a:t>540</a:t>
                      </a:r>
                      <a:r>
                        <a:rPr lang="id-ID" sz="1600" baseline="0" dirty="0" smtClean="0"/>
                        <a:t> unit</a:t>
                      </a:r>
                      <a:endParaRPr lang="id-ID" sz="1600" dirty="0"/>
                    </a:p>
                  </a:txBody>
                  <a:tcPr/>
                </a:tc>
                <a:tc>
                  <a:txBody>
                    <a:bodyPr/>
                    <a:lstStyle/>
                    <a:p>
                      <a:pPr algn="ctr"/>
                      <a:r>
                        <a:rPr lang="id-ID" sz="1600" dirty="0" smtClean="0"/>
                        <a:t>1,10</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Rp.1.320</a:t>
                      </a:r>
                      <a:endParaRPr lang="id-ID" sz="1600" dirty="0"/>
                    </a:p>
                  </a:txBody>
                  <a:tcPr/>
                </a:tc>
                <a:tc>
                  <a:txBody>
                    <a:bodyPr/>
                    <a:lstStyle/>
                    <a:p>
                      <a:pPr algn="ctr"/>
                      <a:r>
                        <a:rPr lang="id-ID" sz="1400" dirty="0" smtClean="0"/>
                        <a:t>Rp.59.400</a:t>
                      </a:r>
                      <a:endParaRPr lang="id-ID" sz="1400" dirty="0"/>
                    </a:p>
                  </a:txBody>
                  <a:tcPr/>
                </a:tc>
                <a:tc>
                  <a:txBody>
                    <a:bodyPr/>
                    <a:lstStyle/>
                    <a:p>
                      <a:pPr algn="ctr"/>
                      <a:r>
                        <a:rPr lang="id-ID" sz="1400" dirty="0" smtClean="0"/>
                        <a:t>Rp.99,48</a:t>
                      </a:r>
                      <a:endParaRPr lang="id-ID" sz="1400" dirty="0"/>
                    </a:p>
                  </a:txBody>
                  <a:tcPr/>
                </a:tc>
              </a:tr>
              <a:tr h="370840">
                <a:tc>
                  <a:txBody>
                    <a:bodyPr/>
                    <a:lstStyle/>
                    <a:p>
                      <a:r>
                        <a:rPr lang="id-ID" sz="1600" dirty="0" smtClean="0"/>
                        <a:t>Shidney</a:t>
                      </a:r>
                      <a:endParaRPr lang="id-ID" sz="1600" dirty="0"/>
                    </a:p>
                  </a:txBody>
                  <a:tcPr/>
                </a:tc>
                <a:tc>
                  <a:txBody>
                    <a:bodyPr/>
                    <a:lstStyle/>
                    <a:p>
                      <a:pPr algn="ctr"/>
                      <a:r>
                        <a:rPr lang="id-ID" sz="1600" dirty="0" smtClean="0"/>
                        <a:t>48 jam</a:t>
                      </a:r>
                      <a:endParaRPr lang="id-ID" sz="1600" dirty="0"/>
                    </a:p>
                  </a:txBody>
                  <a:tcPr/>
                </a:tc>
                <a:tc>
                  <a:txBody>
                    <a:bodyPr/>
                    <a:lstStyle/>
                    <a:p>
                      <a:pPr algn="ctr"/>
                      <a:r>
                        <a:rPr lang="id-ID" sz="1600" dirty="0" smtClean="0"/>
                        <a:t>547 unit</a:t>
                      </a:r>
                      <a:endParaRPr lang="id-ID" sz="1600" dirty="0"/>
                    </a:p>
                  </a:txBody>
                  <a:tcPr/>
                </a:tc>
                <a:tc>
                  <a:txBody>
                    <a:bodyPr/>
                    <a:lstStyle/>
                    <a:p>
                      <a:pPr algn="ctr"/>
                      <a:r>
                        <a:rPr lang="id-ID" sz="1600" dirty="0" smtClean="0"/>
                        <a:t>576 unit</a:t>
                      </a:r>
                      <a:endParaRPr lang="id-ID" sz="1600" dirty="0"/>
                    </a:p>
                  </a:txBody>
                  <a:tcPr/>
                </a:tc>
                <a:tc>
                  <a:txBody>
                    <a:bodyPr/>
                    <a:lstStyle/>
                    <a:p>
                      <a:pPr algn="ctr"/>
                      <a:r>
                        <a:rPr lang="id-ID" sz="1600" dirty="0" smtClean="0"/>
                        <a:t>0,95</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a:t>
                      </a:r>
                      <a:endParaRPr lang="id-ID" sz="1600" dirty="0"/>
                    </a:p>
                  </a:txBody>
                  <a:tcPr/>
                </a:tc>
                <a:tc>
                  <a:txBody>
                    <a:bodyPr/>
                    <a:lstStyle/>
                    <a:p>
                      <a:pPr algn="ctr"/>
                      <a:r>
                        <a:rPr lang="id-ID" sz="1400" dirty="0" smtClean="0"/>
                        <a:t>Rp.57.600</a:t>
                      </a:r>
                      <a:endParaRPr lang="id-ID" sz="1400" dirty="0"/>
                    </a:p>
                  </a:txBody>
                  <a:tcPr/>
                </a:tc>
                <a:tc>
                  <a:txBody>
                    <a:bodyPr/>
                    <a:lstStyle/>
                    <a:p>
                      <a:pPr algn="ctr"/>
                      <a:r>
                        <a:rPr lang="id-ID" sz="1400" dirty="0" smtClean="0"/>
                        <a:t>Rp.105,30</a:t>
                      </a:r>
                      <a:endParaRPr lang="id-ID" sz="1400" dirty="0"/>
                    </a:p>
                  </a:txBody>
                  <a:tcPr/>
                </a:tc>
              </a:tr>
              <a:tr h="370840">
                <a:tc>
                  <a:txBody>
                    <a:bodyPr/>
                    <a:lstStyle/>
                    <a:p>
                      <a:r>
                        <a:rPr lang="id-ID" sz="1600" dirty="0" smtClean="0"/>
                        <a:t>Bricks</a:t>
                      </a:r>
                      <a:endParaRPr lang="id-ID" sz="1600" dirty="0"/>
                    </a:p>
                  </a:txBody>
                  <a:tcPr/>
                </a:tc>
                <a:tc>
                  <a:txBody>
                    <a:bodyPr/>
                    <a:lstStyle/>
                    <a:p>
                      <a:pPr algn="ctr"/>
                      <a:r>
                        <a:rPr lang="id-ID" sz="1600" dirty="0" smtClean="0"/>
                        <a:t>44 jam</a:t>
                      </a:r>
                      <a:endParaRPr lang="id-ID" sz="1600" dirty="0"/>
                    </a:p>
                  </a:txBody>
                  <a:tcPr/>
                </a:tc>
                <a:tc>
                  <a:txBody>
                    <a:bodyPr/>
                    <a:lstStyle/>
                    <a:p>
                      <a:pPr algn="ctr"/>
                      <a:r>
                        <a:rPr lang="id-ID" sz="1600" dirty="0" smtClean="0"/>
                        <a:t>660 unit</a:t>
                      </a:r>
                      <a:endParaRPr lang="id-ID" sz="1600" dirty="0"/>
                    </a:p>
                  </a:txBody>
                  <a:tcPr/>
                </a:tc>
                <a:tc>
                  <a:txBody>
                    <a:bodyPr/>
                    <a:lstStyle/>
                    <a:p>
                      <a:pPr algn="ctr"/>
                      <a:r>
                        <a:rPr lang="id-ID" sz="1600" dirty="0" smtClean="0"/>
                        <a:t>528 unit</a:t>
                      </a:r>
                      <a:endParaRPr lang="id-ID" sz="1600" dirty="0"/>
                    </a:p>
                  </a:txBody>
                  <a:tcPr/>
                </a:tc>
                <a:tc>
                  <a:txBody>
                    <a:bodyPr/>
                    <a:lstStyle/>
                    <a:p>
                      <a:pPr algn="ctr"/>
                      <a:r>
                        <a:rPr lang="id-ID" sz="1600" dirty="0" smtClean="0"/>
                        <a:t>1,25</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Rp.1.500</a:t>
                      </a:r>
                      <a:endParaRPr lang="id-ID" sz="1600" dirty="0"/>
                    </a:p>
                  </a:txBody>
                  <a:tcPr/>
                </a:tc>
                <a:tc>
                  <a:txBody>
                    <a:bodyPr/>
                    <a:lstStyle/>
                    <a:p>
                      <a:pPr algn="ctr"/>
                      <a:r>
                        <a:rPr lang="id-ID" sz="1400" dirty="0" smtClean="0"/>
                        <a:t>Rp.66.000</a:t>
                      </a:r>
                      <a:endParaRPr lang="id-ID"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400" dirty="0" smtClean="0"/>
                        <a:t>Rp.100</a:t>
                      </a:r>
                    </a:p>
                  </a:txBody>
                  <a:tcPr/>
                </a:tc>
              </a:tr>
              <a:tr h="370840">
                <a:tc>
                  <a:txBody>
                    <a:bodyPr/>
                    <a:lstStyle/>
                    <a:p>
                      <a:r>
                        <a:rPr lang="id-ID" sz="1600" dirty="0" smtClean="0"/>
                        <a:t>Shelena</a:t>
                      </a:r>
                      <a:endParaRPr lang="id-ID" sz="1600" dirty="0"/>
                    </a:p>
                  </a:txBody>
                  <a:tcPr/>
                </a:tc>
                <a:tc>
                  <a:txBody>
                    <a:bodyPr/>
                    <a:lstStyle/>
                    <a:p>
                      <a:pPr algn="ctr"/>
                      <a:r>
                        <a:rPr lang="id-ID" sz="1600" dirty="0" smtClean="0"/>
                        <a:t>40 jam</a:t>
                      </a:r>
                      <a:endParaRPr lang="id-ID" sz="1600" dirty="0"/>
                    </a:p>
                  </a:txBody>
                  <a:tcPr/>
                </a:tc>
                <a:tc>
                  <a:txBody>
                    <a:bodyPr/>
                    <a:lstStyle/>
                    <a:p>
                      <a:pPr algn="ctr"/>
                      <a:r>
                        <a:rPr lang="id-ID" sz="1600" dirty="0" smtClean="0"/>
                        <a:t>552 unit</a:t>
                      </a:r>
                      <a:endParaRPr lang="id-ID" sz="1600" dirty="0"/>
                    </a:p>
                  </a:txBody>
                  <a:tcPr/>
                </a:tc>
                <a:tc>
                  <a:txBody>
                    <a:bodyPr/>
                    <a:lstStyle/>
                    <a:p>
                      <a:pPr algn="ctr"/>
                      <a:r>
                        <a:rPr lang="id-ID" sz="1600" dirty="0" smtClean="0"/>
                        <a:t>480 unit</a:t>
                      </a:r>
                      <a:endParaRPr lang="id-ID" sz="1600" dirty="0"/>
                    </a:p>
                  </a:txBody>
                  <a:tcPr/>
                </a:tc>
                <a:tc>
                  <a:txBody>
                    <a:bodyPr/>
                    <a:lstStyle/>
                    <a:p>
                      <a:pPr algn="ctr"/>
                      <a:r>
                        <a:rPr lang="id-ID" sz="1600" dirty="0" smtClean="0"/>
                        <a:t>1,15</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Rp.1.380</a:t>
                      </a:r>
                      <a:endParaRPr lang="id-ID" sz="1600" dirty="0"/>
                    </a:p>
                  </a:txBody>
                  <a:tcPr/>
                </a:tc>
                <a:tc>
                  <a:txBody>
                    <a:bodyPr/>
                    <a:lstStyle/>
                    <a:p>
                      <a:pPr algn="ctr"/>
                      <a:r>
                        <a:rPr lang="id-ID" sz="1400" dirty="0" smtClean="0"/>
                        <a:t>Rp.55.200</a:t>
                      </a:r>
                      <a:endParaRPr lang="id-ID"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400" dirty="0" smtClean="0"/>
                        <a:t>Rp.100</a:t>
                      </a:r>
                    </a:p>
                  </a:txBody>
                  <a:tcPr/>
                </a:tc>
              </a:tr>
              <a:tr h="370840">
                <a:tc>
                  <a:txBody>
                    <a:bodyPr/>
                    <a:lstStyle/>
                    <a:p>
                      <a:r>
                        <a:rPr lang="id-ID" sz="1600" dirty="0" smtClean="0"/>
                        <a:t>Susan </a:t>
                      </a:r>
                      <a:endParaRPr lang="id-ID" sz="1600" dirty="0"/>
                    </a:p>
                  </a:txBody>
                  <a:tcPr/>
                </a:tc>
                <a:tc>
                  <a:txBody>
                    <a:bodyPr/>
                    <a:lstStyle/>
                    <a:p>
                      <a:pPr algn="ctr"/>
                      <a:r>
                        <a:rPr lang="id-ID" sz="1600" dirty="0" smtClean="0"/>
                        <a:t>40 jam</a:t>
                      </a:r>
                      <a:endParaRPr lang="id-ID" sz="1600" dirty="0"/>
                    </a:p>
                  </a:txBody>
                  <a:tcPr/>
                </a:tc>
                <a:tc>
                  <a:txBody>
                    <a:bodyPr/>
                    <a:lstStyle/>
                    <a:p>
                      <a:pPr algn="ctr"/>
                      <a:r>
                        <a:rPr lang="id-ID" sz="1600" dirty="0" smtClean="0"/>
                        <a:t>480 unit</a:t>
                      </a:r>
                      <a:endParaRPr lang="id-ID" sz="1600" dirty="0"/>
                    </a:p>
                  </a:txBody>
                  <a:tcPr/>
                </a:tc>
                <a:tc>
                  <a:txBody>
                    <a:bodyPr/>
                    <a:lstStyle/>
                    <a:p>
                      <a:pPr algn="ctr"/>
                      <a:r>
                        <a:rPr lang="id-ID" sz="1600" dirty="0" smtClean="0"/>
                        <a:t>480 unit</a:t>
                      </a:r>
                      <a:endParaRPr lang="id-ID" sz="1600" dirty="0"/>
                    </a:p>
                  </a:txBody>
                  <a:tcPr/>
                </a:tc>
                <a:tc>
                  <a:txBody>
                    <a:bodyPr/>
                    <a:lstStyle/>
                    <a:p>
                      <a:pPr algn="ctr"/>
                      <a:r>
                        <a:rPr lang="id-ID" sz="1600" dirty="0" smtClean="0"/>
                        <a:t>1,00</a:t>
                      </a:r>
                      <a:endParaRPr lang="id-ID" sz="1600" dirty="0"/>
                    </a:p>
                  </a:txBody>
                  <a:tcPr/>
                </a:tc>
                <a:tc>
                  <a:txBody>
                    <a:bodyPr/>
                    <a:lstStyle/>
                    <a:p>
                      <a:pPr algn="ctr"/>
                      <a:r>
                        <a:rPr lang="id-ID" sz="1600" dirty="0" smtClean="0"/>
                        <a:t>Rp.1.200</a:t>
                      </a:r>
                      <a:endParaRPr lang="id-ID" sz="1600" dirty="0"/>
                    </a:p>
                  </a:txBody>
                  <a:tcPr/>
                </a:tc>
                <a:tc>
                  <a:txBody>
                    <a:bodyPr/>
                    <a:lstStyle/>
                    <a:p>
                      <a:pPr algn="ctr"/>
                      <a:r>
                        <a:rPr lang="id-ID" sz="1600" dirty="0" smtClean="0"/>
                        <a:t>-</a:t>
                      </a:r>
                      <a:endParaRPr lang="id-ID" sz="1600" dirty="0"/>
                    </a:p>
                  </a:txBody>
                  <a:tcPr/>
                </a:tc>
                <a:tc>
                  <a:txBody>
                    <a:bodyPr/>
                    <a:lstStyle/>
                    <a:p>
                      <a:pPr algn="ctr"/>
                      <a:r>
                        <a:rPr lang="id-ID" sz="1400" dirty="0" smtClean="0"/>
                        <a:t>Rp.48.000</a:t>
                      </a:r>
                      <a:endParaRPr lang="id-ID"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d-ID" sz="1400" dirty="0" smtClean="0"/>
                        <a:t>Rp.100</a:t>
                      </a: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lstStyle/>
          <a:p>
            <a:r>
              <a:rPr lang="id-ID" b="1" dirty="0" smtClean="0"/>
              <a:t>Group Bonus Plan</a:t>
            </a:r>
          </a:p>
          <a:p>
            <a:pPr>
              <a:buNone/>
            </a:pPr>
            <a:r>
              <a:rPr lang="id-ID" dirty="0" smtClean="0"/>
              <a:t>	</a:t>
            </a:r>
            <a:endParaRPr lang="id-ID" dirty="0"/>
          </a:p>
        </p:txBody>
      </p:sp>
      <p:graphicFrame>
        <p:nvGraphicFramePr>
          <p:cNvPr id="4" name="Table 3"/>
          <p:cNvGraphicFramePr>
            <a:graphicFrameLocks noGrp="1"/>
          </p:cNvGraphicFramePr>
          <p:nvPr/>
        </p:nvGraphicFramePr>
        <p:xfrm>
          <a:off x="357158" y="1214422"/>
          <a:ext cx="8501122" cy="3235960"/>
        </p:xfrm>
        <a:graphic>
          <a:graphicData uri="http://schemas.openxmlformats.org/drawingml/2006/table">
            <a:tbl>
              <a:tblPr firstRow="1" bandRow="1">
                <a:tableStyleId>{5C22544A-7EE6-4342-B048-85BDC9FD1C3A}</a:tableStyleId>
              </a:tblPr>
              <a:tblGrid>
                <a:gridCol w="1214446"/>
                <a:gridCol w="1143008"/>
                <a:gridCol w="1285884"/>
                <a:gridCol w="1214446"/>
                <a:gridCol w="1214446"/>
                <a:gridCol w="1214446"/>
                <a:gridCol w="1214446"/>
              </a:tblGrid>
              <a:tr h="370840">
                <a:tc>
                  <a:txBody>
                    <a:bodyPr/>
                    <a:lstStyle/>
                    <a:p>
                      <a:pPr algn="ctr"/>
                      <a:r>
                        <a:rPr lang="id-ID" dirty="0" smtClean="0"/>
                        <a:t>Jumlah</a:t>
                      </a:r>
                      <a:r>
                        <a:rPr lang="id-ID" baseline="0" dirty="0" smtClean="0"/>
                        <a:t> Produksi</a:t>
                      </a:r>
                      <a:endParaRPr lang="id-ID" dirty="0"/>
                    </a:p>
                  </a:txBody>
                  <a:tcPr/>
                </a:tc>
                <a:tc>
                  <a:txBody>
                    <a:bodyPr/>
                    <a:lstStyle/>
                    <a:p>
                      <a:pPr algn="ctr"/>
                      <a:r>
                        <a:rPr lang="id-ID" dirty="0" smtClean="0"/>
                        <a:t>Jam Kerja Standar</a:t>
                      </a:r>
                      <a:endParaRPr lang="id-ID" dirty="0"/>
                    </a:p>
                  </a:txBody>
                  <a:tcPr/>
                </a:tc>
                <a:tc>
                  <a:txBody>
                    <a:bodyPr/>
                    <a:lstStyle/>
                    <a:p>
                      <a:pPr algn="ctr"/>
                      <a:r>
                        <a:rPr lang="id-ID" sz="1400" dirty="0" smtClean="0"/>
                        <a:t>Jam Kerja Sesungguhnya</a:t>
                      </a:r>
                      <a:endParaRPr lang="id-ID" sz="1400" dirty="0"/>
                    </a:p>
                  </a:txBody>
                  <a:tcPr/>
                </a:tc>
                <a:tc>
                  <a:txBody>
                    <a:bodyPr/>
                    <a:lstStyle/>
                    <a:p>
                      <a:pPr algn="ctr"/>
                      <a:r>
                        <a:rPr lang="id-ID" sz="1400" dirty="0" smtClean="0"/>
                        <a:t>Upah Group</a:t>
                      </a:r>
                      <a:r>
                        <a:rPr lang="id-ID" sz="1400" baseline="0" dirty="0" smtClean="0"/>
                        <a:t> Reguler</a:t>
                      </a:r>
                      <a:endParaRPr lang="id-ID" sz="1400" dirty="0"/>
                    </a:p>
                  </a:txBody>
                  <a:tcPr/>
                </a:tc>
                <a:tc>
                  <a:txBody>
                    <a:bodyPr/>
                    <a:lstStyle/>
                    <a:p>
                      <a:pPr algn="ctr"/>
                      <a:r>
                        <a:rPr lang="id-ID" dirty="0" smtClean="0"/>
                        <a:t>Bonus Group</a:t>
                      </a:r>
                      <a:endParaRPr lang="id-ID" dirty="0"/>
                    </a:p>
                  </a:txBody>
                  <a:tcPr/>
                </a:tc>
                <a:tc>
                  <a:txBody>
                    <a:bodyPr/>
                    <a:lstStyle/>
                    <a:p>
                      <a:pPr algn="ctr"/>
                      <a:r>
                        <a:rPr lang="id-ID" dirty="0" smtClean="0"/>
                        <a:t>Total Upah Group</a:t>
                      </a:r>
                      <a:endParaRPr lang="id-ID" dirty="0"/>
                    </a:p>
                  </a:txBody>
                  <a:tcPr/>
                </a:tc>
                <a:tc>
                  <a:txBody>
                    <a:bodyPr/>
                    <a:lstStyle/>
                    <a:p>
                      <a:pPr algn="ctr"/>
                      <a:r>
                        <a:rPr lang="id-ID" dirty="0" smtClean="0"/>
                        <a:t>Upah Per Unit</a:t>
                      </a:r>
                      <a:endParaRPr lang="id-ID" dirty="0"/>
                    </a:p>
                  </a:txBody>
                  <a:tcPr/>
                </a:tc>
              </a:tr>
              <a:tr h="370840">
                <a:tc>
                  <a:txBody>
                    <a:bodyPr/>
                    <a:lstStyle/>
                    <a:p>
                      <a:pPr algn="ctr"/>
                      <a:r>
                        <a:rPr lang="id-ID" b="1" dirty="0" smtClean="0">
                          <a:solidFill>
                            <a:srgbClr val="FF0000"/>
                          </a:solidFill>
                        </a:rPr>
                        <a:t>1</a:t>
                      </a:r>
                      <a:endParaRPr lang="id-ID" b="1" dirty="0">
                        <a:solidFill>
                          <a:srgbClr val="FF0000"/>
                        </a:solidFill>
                      </a:endParaRPr>
                    </a:p>
                  </a:txBody>
                  <a:tcPr/>
                </a:tc>
                <a:tc>
                  <a:txBody>
                    <a:bodyPr/>
                    <a:lstStyle/>
                    <a:p>
                      <a:pPr algn="ctr"/>
                      <a:r>
                        <a:rPr lang="id-ID" sz="1400" b="1" dirty="0" smtClean="0">
                          <a:solidFill>
                            <a:srgbClr val="FF0000"/>
                          </a:solidFill>
                        </a:rPr>
                        <a:t>2 = 1/12 unit</a:t>
                      </a:r>
                      <a:endParaRPr lang="id-ID" sz="1400" b="1" dirty="0">
                        <a:solidFill>
                          <a:srgbClr val="FF0000"/>
                        </a:solidFill>
                      </a:endParaRPr>
                    </a:p>
                  </a:txBody>
                  <a:tcPr/>
                </a:tc>
                <a:tc>
                  <a:txBody>
                    <a:bodyPr/>
                    <a:lstStyle/>
                    <a:p>
                      <a:pPr algn="ctr"/>
                      <a:r>
                        <a:rPr lang="id-ID" b="1" dirty="0" smtClean="0">
                          <a:solidFill>
                            <a:srgbClr val="FF0000"/>
                          </a:solidFill>
                        </a:rPr>
                        <a:t>3</a:t>
                      </a:r>
                      <a:endParaRPr lang="id-ID" b="1" dirty="0">
                        <a:solidFill>
                          <a:srgbClr val="FF0000"/>
                        </a:solidFill>
                      </a:endParaRPr>
                    </a:p>
                  </a:txBody>
                  <a:tcPr/>
                </a:tc>
                <a:tc>
                  <a:txBody>
                    <a:bodyPr/>
                    <a:lstStyle/>
                    <a:p>
                      <a:pPr algn="ctr"/>
                      <a:r>
                        <a:rPr lang="id-ID" sz="1400" b="1" dirty="0" smtClean="0">
                          <a:solidFill>
                            <a:srgbClr val="FF0000"/>
                          </a:solidFill>
                        </a:rPr>
                        <a:t>4 = 3 x 1.200</a:t>
                      </a:r>
                      <a:endParaRPr lang="id-ID" sz="1400" b="1" dirty="0">
                        <a:solidFill>
                          <a:srgbClr val="FF0000"/>
                        </a:solidFill>
                      </a:endParaRPr>
                    </a:p>
                  </a:txBody>
                  <a:tcPr/>
                </a:tc>
                <a:tc>
                  <a:txBody>
                    <a:bodyPr/>
                    <a:lstStyle/>
                    <a:p>
                      <a:pPr algn="ctr"/>
                      <a:r>
                        <a:rPr lang="id-ID" sz="1200" b="1" dirty="0" smtClean="0">
                          <a:solidFill>
                            <a:srgbClr val="FF0000"/>
                          </a:solidFill>
                        </a:rPr>
                        <a:t>5 = (2-3) x 1.200</a:t>
                      </a:r>
                      <a:endParaRPr lang="id-ID" sz="1200" b="1" dirty="0">
                        <a:solidFill>
                          <a:srgbClr val="FF0000"/>
                        </a:solidFill>
                      </a:endParaRPr>
                    </a:p>
                  </a:txBody>
                  <a:tcPr/>
                </a:tc>
                <a:tc>
                  <a:txBody>
                    <a:bodyPr/>
                    <a:lstStyle/>
                    <a:p>
                      <a:pPr algn="ctr"/>
                      <a:r>
                        <a:rPr lang="id-ID" b="1" dirty="0" smtClean="0">
                          <a:solidFill>
                            <a:srgbClr val="FF0000"/>
                          </a:solidFill>
                        </a:rPr>
                        <a:t>6 = 4 + 5</a:t>
                      </a:r>
                      <a:endParaRPr lang="id-ID" b="1" dirty="0">
                        <a:solidFill>
                          <a:srgbClr val="FF0000"/>
                        </a:solidFill>
                      </a:endParaRPr>
                    </a:p>
                  </a:txBody>
                  <a:tcPr/>
                </a:tc>
                <a:tc>
                  <a:txBody>
                    <a:bodyPr/>
                    <a:lstStyle/>
                    <a:p>
                      <a:pPr algn="ctr"/>
                      <a:r>
                        <a:rPr lang="id-ID" b="1" dirty="0" smtClean="0">
                          <a:solidFill>
                            <a:srgbClr val="FF0000"/>
                          </a:solidFill>
                        </a:rPr>
                        <a:t>7 =</a:t>
                      </a:r>
                      <a:r>
                        <a:rPr lang="id-ID" b="1" baseline="0" dirty="0" smtClean="0">
                          <a:solidFill>
                            <a:srgbClr val="FF0000"/>
                          </a:solidFill>
                        </a:rPr>
                        <a:t> 6/1</a:t>
                      </a:r>
                      <a:endParaRPr lang="id-ID" b="1" dirty="0">
                        <a:solidFill>
                          <a:srgbClr val="FF0000"/>
                        </a:solidFill>
                      </a:endParaRPr>
                    </a:p>
                  </a:txBody>
                  <a:tcPr/>
                </a:tc>
              </a:tr>
              <a:tr h="370840">
                <a:tc>
                  <a:txBody>
                    <a:bodyPr/>
                    <a:lstStyle/>
                    <a:p>
                      <a:pPr algn="ctr"/>
                      <a:r>
                        <a:rPr lang="id-ID" dirty="0" smtClean="0"/>
                        <a:t>504 unit</a:t>
                      </a:r>
                      <a:endParaRPr lang="id-ID" dirty="0"/>
                    </a:p>
                  </a:txBody>
                  <a:tcPr/>
                </a:tc>
                <a:tc>
                  <a:txBody>
                    <a:bodyPr/>
                    <a:lstStyle/>
                    <a:p>
                      <a:pPr algn="ctr"/>
                      <a:r>
                        <a:rPr lang="id-ID" dirty="0" smtClean="0"/>
                        <a:t>42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Rp.114.29</a:t>
                      </a:r>
                      <a:endParaRPr lang="id-ID" dirty="0"/>
                    </a:p>
                  </a:txBody>
                  <a:tcPr/>
                </a:tc>
              </a:tr>
              <a:tr h="370840">
                <a:tc>
                  <a:txBody>
                    <a:bodyPr/>
                    <a:lstStyle/>
                    <a:p>
                      <a:pPr algn="ctr"/>
                      <a:r>
                        <a:rPr lang="id-ID" dirty="0" smtClean="0"/>
                        <a:t>528 unit</a:t>
                      </a:r>
                      <a:endParaRPr lang="id-ID" dirty="0"/>
                    </a:p>
                  </a:txBody>
                  <a:tcPr/>
                </a:tc>
                <a:tc>
                  <a:txBody>
                    <a:bodyPr/>
                    <a:lstStyle/>
                    <a:p>
                      <a:pPr algn="ctr"/>
                      <a:r>
                        <a:rPr lang="id-ID" dirty="0" smtClean="0"/>
                        <a:t>44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Rp.109,09</a:t>
                      </a:r>
                      <a:endParaRPr lang="id-ID" dirty="0"/>
                    </a:p>
                  </a:txBody>
                  <a:tcPr/>
                </a:tc>
              </a:tr>
              <a:tr h="370840">
                <a:tc>
                  <a:txBody>
                    <a:bodyPr/>
                    <a:lstStyle/>
                    <a:p>
                      <a:pPr algn="ctr"/>
                      <a:r>
                        <a:rPr lang="id-ID" dirty="0" smtClean="0"/>
                        <a:t>576 unit</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600 unit</a:t>
                      </a:r>
                      <a:endParaRPr lang="id-ID" dirty="0"/>
                    </a:p>
                  </a:txBody>
                  <a:tcPr/>
                </a:tc>
                <a:tc>
                  <a:txBody>
                    <a:bodyPr/>
                    <a:lstStyle/>
                    <a:p>
                      <a:pPr algn="ctr"/>
                      <a:r>
                        <a:rPr lang="id-ID" dirty="0" smtClean="0"/>
                        <a:t>50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Rp.2.400</a:t>
                      </a:r>
                      <a:endParaRPr lang="id-ID" dirty="0"/>
                    </a:p>
                  </a:txBody>
                  <a:tcPr/>
                </a:tc>
                <a:tc>
                  <a:txBody>
                    <a:bodyPr/>
                    <a:lstStyle/>
                    <a:p>
                      <a:pPr algn="ctr"/>
                      <a:r>
                        <a:rPr lang="id-ID" dirty="0" smtClean="0"/>
                        <a:t>Rp.60.000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624 unit</a:t>
                      </a:r>
                      <a:endParaRPr lang="id-ID" dirty="0"/>
                    </a:p>
                  </a:txBody>
                  <a:tcPr/>
                </a:tc>
                <a:tc>
                  <a:txBody>
                    <a:bodyPr/>
                    <a:lstStyle/>
                    <a:p>
                      <a:pPr algn="ctr"/>
                      <a:r>
                        <a:rPr lang="id-ID" dirty="0" smtClean="0"/>
                        <a:t>52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Rp.4.800</a:t>
                      </a:r>
                      <a:endParaRPr lang="id-ID" dirty="0"/>
                    </a:p>
                  </a:txBody>
                  <a:tcPr/>
                </a:tc>
                <a:tc>
                  <a:txBody>
                    <a:bodyPr/>
                    <a:lstStyle/>
                    <a:p>
                      <a:pPr algn="ctr"/>
                      <a:r>
                        <a:rPr lang="id-ID" dirty="0" smtClean="0"/>
                        <a:t>Rp.62.400</a:t>
                      </a:r>
                      <a:endParaRPr lang="id-ID" dirty="0"/>
                    </a:p>
                  </a:txBody>
                  <a:tcPr/>
                </a:tc>
                <a:tc>
                  <a:txBody>
                    <a:bodyPr/>
                    <a:lstStyle/>
                    <a:p>
                      <a:pPr algn="ctr"/>
                      <a:r>
                        <a:rPr lang="id-ID" dirty="0" smtClean="0"/>
                        <a:t>Rp.100</a:t>
                      </a:r>
                      <a:endParaRPr lang="id-ID" dirty="0"/>
                    </a:p>
                  </a:txBody>
                  <a:tcPr/>
                </a:tc>
              </a:tr>
              <a:tr h="370840">
                <a:tc>
                  <a:txBody>
                    <a:bodyPr/>
                    <a:lstStyle/>
                    <a:p>
                      <a:pPr algn="ctr"/>
                      <a:r>
                        <a:rPr lang="id-ID" dirty="0" smtClean="0"/>
                        <a:t>648 unit</a:t>
                      </a:r>
                      <a:endParaRPr lang="id-ID" dirty="0"/>
                    </a:p>
                  </a:txBody>
                  <a:tcPr/>
                </a:tc>
                <a:tc>
                  <a:txBody>
                    <a:bodyPr/>
                    <a:lstStyle/>
                    <a:p>
                      <a:pPr algn="ctr"/>
                      <a:r>
                        <a:rPr lang="id-ID" dirty="0" smtClean="0"/>
                        <a:t>54 jam</a:t>
                      </a:r>
                      <a:endParaRPr lang="id-ID" dirty="0"/>
                    </a:p>
                  </a:txBody>
                  <a:tcPr/>
                </a:tc>
                <a:tc>
                  <a:txBody>
                    <a:bodyPr/>
                    <a:lstStyle/>
                    <a:p>
                      <a:pPr algn="ctr"/>
                      <a:r>
                        <a:rPr lang="id-ID" dirty="0" smtClean="0"/>
                        <a:t>48 jam</a:t>
                      </a:r>
                      <a:endParaRPr lang="id-ID" dirty="0"/>
                    </a:p>
                  </a:txBody>
                  <a:tcPr/>
                </a:tc>
                <a:tc>
                  <a:txBody>
                    <a:bodyPr/>
                    <a:lstStyle/>
                    <a:p>
                      <a:pPr algn="ctr"/>
                      <a:r>
                        <a:rPr lang="id-ID" dirty="0" smtClean="0"/>
                        <a:t>Rp.57.600</a:t>
                      </a:r>
                      <a:endParaRPr lang="id-ID" dirty="0"/>
                    </a:p>
                  </a:txBody>
                  <a:tcPr/>
                </a:tc>
                <a:tc>
                  <a:txBody>
                    <a:bodyPr/>
                    <a:lstStyle/>
                    <a:p>
                      <a:pPr algn="ctr"/>
                      <a:r>
                        <a:rPr lang="id-ID" dirty="0" smtClean="0"/>
                        <a:t>Rp.7.200</a:t>
                      </a:r>
                      <a:endParaRPr lang="id-ID" dirty="0"/>
                    </a:p>
                  </a:txBody>
                  <a:tcPr/>
                </a:tc>
                <a:tc>
                  <a:txBody>
                    <a:bodyPr/>
                    <a:lstStyle/>
                    <a:p>
                      <a:pPr algn="ctr"/>
                      <a:r>
                        <a:rPr lang="id-ID" dirty="0" smtClean="0"/>
                        <a:t>Rp.64.800</a:t>
                      </a:r>
                      <a:endParaRPr lang="id-ID" dirty="0"/>
                    </a:p>
                  </a:txBody>
                  <a:tcPr/>
                </a:tc>
                <a:tc>
                  <a:txBody>
                    <a:bodyPr/>
                    <a:lstStyle/>
                    <a:p>
                      <a:pPr algn="ctr"/>
                      <a:r>
                        <a:rPr lang="id-ID" dirty="0" smtClean="0"/>
                        <a:t>Rp.100</a:t>
                      </a:r>
                      <a:endParaRPr lang="id-ID"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b="1" i="1" dirty="0" smtClean="0"/>
              <a:t>Gainsharing Plan</a:t>
            </a:r>
          </a:p>
          <a:p>
            <a:pPr>
              <a:buNone/>
            </a:pPr>
            <a:r>
              <a:rPr lang="id-ID" dirty="0" smtClean="0"/>
              <a:t>	Gainsharing plan adalah partisipasi karyawan untuk memberikan saran, masukan, dan langkah-langkah perbaikan produktivitas. </a:t>
            </a:r>
          </a:p>
          <a:p>
            <a:pPr>
              <a:buNone/>
            </a:pPr>
            <a:r>
              <a:rPr lang="id-ID" dirty="0" smtClean="0"/>
              <a:t>	Perbaikan produktivitas perusahaan secara keseluruhan dapat diukur dari rasio produksi terhadap biaya tenaga kerja.</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a:bodyPr>
          <a:lstStyle/>
          <a:p>
            <a:pPr algn="l"/>
            <a:r>
              <a:rPr lang="id-ID" sz="2800" b="1" dirty="0" smtClean="0"/>
              <a:t>Organisasi Untuk Pengendalian Biaya Tenaga Kerja</a:t>
            </a:r>
            <a:endParaRPr lang="id-ID" sz="2800" b="1" dirty="0"/>
          </a:p>
        </p:txBody>
      </p:sp>
      <p:sp>
        <p:nvSpPr>
          <p:cNvPr id="3" name="Content Placeholder 2"/>
          <p:cNvSpPr>
            <a:spLocks noGrp="1"/>
          </p:cNvSpPr>
          <p:nvPr>
            <p:ph idx="1"/>
          </p:nvPr>
        </p:nvSpPr>
        <p:spPr>
          <a:xfrm>
            <a:off x="457200" y="1000108"/>
            <a:ext cx="8229600" cy="5429288"/>
          </a:xfrm>
        </p:spPr>
        <p:txBody>
          <a:bodyPr>
            <a:normAutofit fontScale="70000" lnSpcReduction="20000"/>
          </a:bodyPr>
          <a:lstStyle/>
          <a:p>
            <a:pPr>
              <a:buNone/>
            </a:pPr>
            <a:r>
              <a:rPr lang="id-ID" dirty="0" smtClean="0"/>
              <a:t>Penentuan biaya tenaga kerja melibatkan beberapa faktor, yaitu:</a:t>
            </a:r>
          </a:p>
          <a:p>
            <a:pPr marL="514350" indent="-514350">
              <a:buFont typeface="+mj-lt"/>
              <a:buAutoNum type="arabicPeriod"/>
            </a:pPr>
            <a:r>
              <a:rPr lang="id-ID" dirty="0" smtClean="0"/>
              <a:t>Sejarah pekerjaan setiap karyawan, yaitu tanggal diterima, tarif gaji dan upah, posisi awal, pendidikan dan pelatihan tambahan, serta promosi.</a:t>
            </a:r>
          </a:p>
          <a:p>
            <a:pPr marL="514350" indent="-514350">
              <a:buFont typeface="+mj-lt"/>
              <a:buAutoNum type="arabicPeriod"/>
            </a:pPr>
            <a:r>
              <a:rPr lang="id-ID" dirty="0" smtClean="0"/>
              <a:t>Peraturan ketenagakerjaan dan perpajakan yang dibuat oleh pemerintah.</a:t>
            </a:r>
          </a:p>
          <a:p>
            <a:pPr marL="514350" indent="-514350">
              <a:buFont typeface="+mj-lt"/>
              <a:buAutoNum type="arabicPeriod"/>
            </a:pPr>
            <a:r>
              <a:rPr lang="id-ID" dirty="0" smtClean="0"/>
              <a:t>Penetapan waktu dan biaya tenaga kerja untuk tujuan perbandingan.</a:t>
            </a:r>
          </a:p>
          <a:p>
            <a:pPr marL="514350" indent="-514350">
              <a:buFont typeface="+mj-lt"/>
              <a:buAutoNum type="arabicPeriod"/>
            </a:pPr>
            <a:r>
              <a:rPr lang="id-ID" dirty="0" smtClean="0"/>
              <a:t>Sistem kompensasi untuk setiap jenis pekerjaan.</a:t>
            </a:r>
          </a:p>
          <a:p>
            <a:pPr marL="514350" indent="-514350">
              <a:buFont typeface="+mj-lt"/>
              <a:buAutoNum type="arabicPeriod"/>
            </a:pPr>
            <a:r>
              <a:rPr lang="id-ID" dirty="0" smtClean="0"/>
              <a:t>Jam kerja, tarif gaji dan upah, total penghasilan, serta potongan gaji dan upah untuk setiap karyawan.</a:t>
            </a:r>
          </a:p>
          <a:p>
            <a:pPr marL="514350" indent="-514350">
              <a:buFont typeface="+mj-lt"/>
              <a:buAutoNum type="arabicPeriod"/>
            </a:pPr>
            <a:r>
              <a:rPr lang="id-ID" dirty="0" smtClean="0"/>
              <a:t>Jumlah jam dan biaya tenaga kerja langsung dan tidak langsung yang ditentukan untuk setiap pekerjaan, proses, atau seksi.</a:t>
            </a:r>
          </a:p>
          <a:p>
            <a:pPr marL="514350" indent="-514350">
              <a:buFont typeface="+mj-lt"/>
              <a:buAutoNum type="arabicPeriod"/>
            </a:pPr>
            <a:r>
              <a:rPr lang="id-ID" dirty="0" smtClean="0"/>
              <a:t>Total biaya tenaga kerja setiap seksi pada setiap periode penggajian.</a:t>
            </a:r>
          </a:p>
          <a:p>
            <a:pPr marL="514350" indent="-514350">
              <a:buFont typeface="+mj-lt"/>
              <a:buAutoNum type="arabicPeriod"/>
            </a:pPr>
            <a:r>
              <a:rPr lang="id-ID" dirty="0" smtClean="0"/>
              <a:t>Kompilasi penghasilan dan pengurangan dari penghasilan kumulatif untuk setiap karyawan.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Beberapa seksi yang terlibat dengan ketenagakerjaan:</a:t>
            </a:r>
          </a:p>
          <a:p>
            <a:r>
              <a:rPr lang="id-ID" dirty="0" smtClean="0"/>
              <a:t>Seksi personalia</a:t>
            </a:r>
          </a:p>
          <a:p>
            <a:r>
              <a:rPr lang="id-ID" dirty="0" smtClean="0"/>
              <a:t>Seksi perencanaan produksi</a:t>
            </a:r>
          </a:p>
          <a:p>
            <a:r>
              <a:rPr lang="id-ID" dirty="0" smtClean="0"/>
              <a:t>Seksi pencatat waktu</a:t>
            </a:r>
          </a:p>
          <a:p>
            <a:r>
              <a:rPr lang="id-ID" dirty="0" smtClean="0"/>
              <a:t>Seksi penggajian</a:t>
            </a:r>
          </a:p>
          <a:p>
            <a:r>
              <a:rPr lang="id-ID" dirty="0" smtClean="0"/>
              <a:t>Seksi biaya</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b="1" dirty="0" smtClean="0"/>
              <a:t>Komponen Biaya Tenaga Kerja</a:t>
            </a:r>
            <a:endParaRPr lang="id-ID" b="1" dirty="0"/>
          </a:p>
        </p:txBody>
      </p:sp>
      <p:sp>
        <p:nvSpPr>
          <p:cNvPr id="3" name="Content Placeholder 2"/>
          <p:cNvSpPr>
            <a:spLocks noGrp="1"/>
          </p:cNvSpPr>
          <p:nvPr>
            <p:ph idx="1"/>
          </p:nvPr>
        </p:nvSpPr>
        <p:spPr/>
        <p:txBody>
          <a:bodyPr>
            <a:normAutofit fontScale="85000" lnSpcReduction="10000"/>
          </a:bodyPr>
          <a:lstStyle/>
          <a:p>
            <a:pPr>
              <a:buNone/>
            </a:pPr>
            <a:r>
              <a:rPr lang="id-ID" dirty="0" smtClean="0"/>
              <a:t>Biaya tenaga kerja merupakan salah satu dari tiga elemen biaya produksi.</a:t>
            </a:r>
          </a:p>
          <a:p>
            <a:pPr>
              <a:buNone/>
            </a:pPr>
            <a:r>
              <a:rPr lang="id-ID" dirty="0"/>
              <a:t>E</a:t>
            </a:r>
            <a:r>
              <a:rPr lang="id-ID" dirty="0" smtClean="0"/>
              <a:t>lemen biaya produksi:</a:t>
            </a:r>
          </a:p>
          <a:p>
            <a:r>
              <a:rPr lang="id-ID" dirty="0" smtClean="0"/>
              <a:t>Biaya bahan baku adalah besarnya nilai bahan baku yang digunakan ke dalam proses produksi untuk diubah menjadi barang jadi.</a:t>
            </a:r>
          </a:p>
          <a:p>
            <a:r>
              <a:rPr lang="id-ID" dirty="0" smtClean="0"/>
              <a:t>Biaya tenaga kerja adalah besarnya nilai tenaga kerja yang terjadi untuk penggunaan tenaga kerja dalam rangka mengolah bahan baku menjadi barang jadi.</a:t>
            </a:r>
          </a:p>
          <a:p>
            <a:r>
              <a:rPr lang="id-ID" dirty="0" smtClean="0"/>
              <a:t>Biaya overhead pabrik adalah nilai sumber daya produksi selain bahan baku dan tenaga kerja langsung.</a:t>
            </a:r>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id-ID" b="1" dirty="0" smtClean="0"/>
              <a:t>Akuntansi Biaya Tenaga Kerja</a:t>
            </a:r>
            <a:endParaRPr lang="id-ID" b="1" dirty="0"/>
          </a:p>
        </p:txBody>
      </p:sp>
      <p:sp>
        <p:nvSpPr>
          <p:cNvPr id="3" name="Content Placeholder 2"/>
          <p:cNvSpPr>
            <a:spLocks noGrp="1"/>
          </p:cNvSpPr>
          <p:nvPr>
            <p:ph idx="1"/>
          </p:nvPr>
        </p:nvSpPr>
        <p:spPr/>
        <p:txBody>
          <a:bodyPr>
            <a:normAutofit fontScale="85000" lnSpcReduction="10000"/>
          </a:bodyPr>
          <a:lstStyle/>
          <a:p>
            <a:pPr>
              <a:buNone/>
            </a:pPr>
            <a:r>
              <a:rPr lang="id-ID" dirty="0" smtClean="0"/>
              <a:t>Biaya tenaga kerja meliputi gaji dan upah reguler, insentif, dan tunjangan. Untuk tujuan pencatatan: gaji dan upah reguler tenaga kerja langsung diperlakukan sebagai biaya tenaga kerja langsung, sedangkan gaji dan upah reguler tenaga kerja tidak langsung diperlakukan sebagai biaya overhead pabrik.</a:t>
            </a:r>
          </a:p>
          <a:p>
            <a:pPr>
              <a:buNone/>
            </a:pPr>
            <a:r>
              <a:rPr lang="id-ID" dirty="0" smtClean="0"/>
              <a:t>Jurnal yang dibutuhkan dalam akuntansi penggajian meliputi berikut ini:</a:t>
            </a:r>
          </a:p>
          <a:p>
            <a:pPr marL="514350" indent="-514350">
              <a:buFont typeface="+mj-lt"/>
              <a:buAutoNum type="arabicPeriod"/>
            </a:pPr>
            <a:r>
              <a:rPr lang="id-ID" dirty="0" smtClean="0"/>
              <a:t>Jurnal pengakuan gaji dan upah</a:t>
            </a:r>
          </a:p>
          <a:p>
            <a:pPr marL="514350" indent="-514350">
              <a:buFont typeface="+mj-lt"/>
              <a:buAutoNum type="arabicPeriod"/>
            </a:pPr>
            <a:r>
              <a:rPr lang="id-ID" dirty="0" smtClean="0"/>
              <a:t>Jurnal distribusi gaji dan upah</a:t>
            </a:r>
          </a:p>
          <a:p>
            <a:pPr marL="514350" indent="-514350">
              <a:buFont typeface="+mj-lt"/>
              <a:buAutoNum type="arabicPeriod"/>
            </a:pPr>
            <a:r>
              <a:rPr lang="id-ID" dirty="0" smtClean="0"/>
              <a:t>Jurnal pembayaran gaji dan upah</a:t>
            </a: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lstStyle/>
          <a:p>
            <a:pPr algn="l"/>
            <a:r>
              <a:rPr lang="id-ID" dirty="0" smtClean="0"/>
              <a:t>Gaji dan Upah Reguler</a:t>
            </a:r>
            <a:endParaRPr lang="id-ID" dirty="0"/>
          </a:p>
        </p:txBody>
      </p:sp>
      <p:sp>
        <p:nvSpPr>
          <p:cNvPr id="3" name="Content Placeholder 2"/>
          <p:cNvSpPr>
            <a:spLocks noGrp="1"/>
          </p:cNvSpPr>
          <p:nvPr>
            <p:ph idx="1"/>
          </p:nvPr>
        </p:nvSpPr>
        <p:spPr>
          <a:xfrm>
            <a:off x="457200" y="1000108"/>
            <a:ext cx="8229600" cy="5126055"/>
          </a:xfrm>
        </p:spPr>
        <p:txBody>
          <a:bodyPr/>
          <a:lstStyle/>
          <a:p>
            <a:r>
              <a:rPr lang="id-ID" dirty="0" smtClean="0"/>
              <a:t>Perhitungan gaji dan upah</a:t>
            </a:r>
            <a:endParaRPr lang="id-ID" dirty="0"/>
          </a:p>
        </p:txBody>
      </p:sp>
      <p:graphicFrame>
        <p:nvGraphicFramePr>
          <p:cNvPr id="4" name="Table 3"/>
          <p:cNvGraphicFramePr>
            <a:graphicFrameLocks noGrp="1"/>
          </p:cNvGraphicFramePr>
          <p:nvPr/>
        </p:nvGraphicFramePr>
        <p:xfrm>
          <a:off x="428596" y="1720864"/>
          <a:ext cx="8215371" cy="4251960"/>
        </p:xfrm>
        <a:graphic>
          <a:graphicData uri="http://schemas.openxmlformats.org/drawingml/2006/table">
            <a:tbl>
              <a:tblPr firstRow="1" bandRow="1">
                <a:tableStyleId>{5C22544A-7EE6-4342-B048-85BDC9FD1C3A}</a:tableStyleId>
              </a:tblPr>
              <a:tblGrid>
                <a:gridCol w="2928958"/>
                <a:gridCol w="3357586"/>
                <a:gridCol w="1928827"/>
              </a:tblGrid>
              <a:tr h="370840">
                <a:tc>
                  <a:txBody>
                    <a:bodyPr/>
                    <a:lstStyle/>
                    <a:p>
                      <a:pPr algn="ctr"/>
                      <a:r>
                        <a:rPr lang="id-ID" dirty="0" smtClean="0"/>
                        <a:t>Keterangan</a:t>
                      </a:r>
                      <a:endParaRPr lang="id-ID" dirty="0"/>
                    </a:p>
                  </a:txBody>
                  <a:tcPr/>
                </a:tc>
                <a:tc>
                  <a:txBody>
                    <a:bodyPr/>
                    <a:lstStyle/>
                    <a:p>
                      <a:pPr algn="ctr"/>
                      <a:r>
                        <a:rPr lang="id-ID" dirty="0" smtClean="0"/>
                        <a:t>Perhitungan</a:t>
                      </a:r>
                      <a:endParaRPr lang="id-ID" dirty="0"/>
                    </a:p>
                  </a:txBody>
                  <a:tcPr/>
                </a:tc>
                <a:tc>
                  <a:txBody>
                    <a:bodyPr/>
                    <a:lstStyle/>
                    <a:p>
                      <a:pPr algn="ctr"/>
                      <a:r>
                        <a:rPr lang="id-ID" dirty="0" smtClean="0"/>
                        <a:t>Total</a:t>
                      </a:r>
                      <a:endParaRPr lang="id-ID" dirty="0"/>
                    </a:p>
                  </a:txBody>
                  <a:tcPr/>
                </a:tc>
              </a:tr>
              <a:tr h="370840">
                <a:tc>
                  <a:txBody>
                    <a:bodyPr/>
                    <a:lstStyle/>
                    <a:p>
                      <a:r>
                        <a:rPr lang="id-ID" dirty="0" smtClean="0"/>
                        <a:t>Seksi Produksi:</a:t>
                      </a:r>
                    </a:p>
                    <a:p>
                      <a:r>
                        <a:rPr lang="id-ID" dirty="0" smtClean="0"/>
                        <a:t>Tenaga</a:t>
                      </a:r>
                      <a:r>
                        <a:rPr lang="id-ID" baseline="0" dirty="0" smtClean="0"/>
                        <a:t> Kerja Langsung</a:t>
                      </a:r>
                    </a:p>
                    <a:p>
                      <a:r>
                        <a:rPr lang="id-ID" dirty="0" smtClean="0"/>
                        <a:t>Tenaga Kerja Tidak Langsung</a:t>
                      </a:r>
                      <a:endParaRPr lang="id-ID" dirty="0"/>
                    </a:p>
                  </a:txBody>
                  <a:tcPr/>
                </a:tc>
                <a:tc>
                  <a:txBody>
                    <a:bodyPr/>
                    <a:lstStyle/>
                    <a:p>
                      <a:endParaRPr lang="id-ID" dirty="0" smtClean="0"/>
                    </a:p>
                    <a:p>
                      <a:r>
                        <a:rPr lang="id-ID" dirty="0" smtClean="0"/>
                        <a:t>4 orang x 140 jam x Rp.8.000</a:t>
                      </a:r>
                    </a:p>
                    <a:p>
                      <a:r>
                        <a:rPr lang="id-ID" dirty="0" smtClean="0"/>
                        <a:t>1 orang x Rp.175.000</a:t>
                      </a:r>
                      <a:endParaRPr lang="id-ID" dirty="0"/>
                    </a:p>
                  </a:txBody>
                  <a:tcPr/>
                </a:tc>
                <a:tc>
                  <a:txBody>
                    <a:bodyPr/>
                    <a:lstStyle/>
                    <a:p>
                      <a:pPr algn="r"/>
                      <a:endParaRPr lang="id-ID" dirty="0" smtClean="0"/>
                    </a:p>
                    <a:p>
                      <a:pPr algn="r"/>
                      <a:r>
                        <a:rPr lang="id-ID" dirty="0" smtClean="0"/>
                        <a:t>Rp.448.000</a:t>
                      </a:r>
                    </a:p>
                    <a:p>
                      <a:pPr algn="r"/>
                      <a:r>
                        <a:rPr lang="id-ID" dirty="0" smtClean="0"/>
                        <a:t>Rp.175.000</a:t>
                      </a:r>
                      <a:endParaRPr lang="id-ID" dirty="0"/>
                    </a:p>
                  </a:txBody>
                  <a:tcPr/>
                </a:tc>
              </a:tr>
              <a:tr h="370840">
                <a:tc>
                  <a:txBody>
                    <a:bodyPr/>
                    <a:lstStyle/>
                    <a:p>
                      <a:r>
                        <a:rPr lang="id-ID" dirty="0" smtClean="0"/>
                        <a:t>Seksi Admin dan Umum</a:t>
                      </a:r>
                      <a:endParaRPr lang="id-ID" dirty="0"/>
                    </a:p>
                  </a:txBody>
                  <a:tcPr/>
                </a:tc>
                <a:tc>
                  <a:txBody>
                    <a:bodyPr/>
                    <a:lstStyle/>
                    <a:p>
                      <a:r>
                        <a:rPr lang="id-ID" dirty="0" smtClean="0"/>
                        <a:t>4 orang x Rp.150.000</a:t>
                      </a:r>
                      <a:endParaRPr lang="id-ID" dirty="0"/>
                    </a:p>
                  </a:txBody>
                  <a:tcPr/>
                </a:tc>
                <a:tc>
                  <a:txBody>
                    <a:bodyPr/>
                    <a:lstStyle/>
                    <a:p>
                      <a:pPr algn="r"/>
                      <a:r>
                        <a:rPr lang="id-ID" dirty="0" smtClean="0"/>
                        <a:t>Rp.600.000</a:t>
                      </a:r>
                      <a:endParaRPr lang="id-ID" dirty="0"/>
                    </a:p>
                  </a:txBody>
                  <a:tcPr/>
                </a:tc>
              </a:tr>
              <a:tr h="370840">
                <a:tc>
                  <a:txBody>
                    <a:bodyPr/>
                    <a:lstStyle/>
                    <a:p>
                      <a:r>
                        <a:rPr lang="id-ID" dirty="0" smtClean="0"/>
                        <a:t>Seksi Pemasaran</a:t>
                      </a:r>
                      <a:endParaRPr lang="id-ID" dirty="0"/>
                    </a:p>
                  </a:txBody>
                  <a:tcPr/>
                </a:tc>
                <a:tc>
                  <a:txBody>
                    <a:bodyPr/>
                    <a:lstStyle/>
                    <a:p>
                      <a:r>
                        <a:rPr lang="id-ID" dirty="0" smtClean="0"/>
                        <a:t>3 orang x Rp.150.000</a:t>
                      </a:r>
                      <a:endParaRPr lang="id-ID" dirty="0"/>
                    </a:p>
                  </a:txBody>
                  <a:tcPr/>
                </a:tc>
                <a:tc>
                  <a:txBody>
                    <a:bodyPr/>
                    <a:lstStyle/>
                    <a:p>
                      <a:pPr algn="r"/>
                      <a:r>
                        <a:rPr lang="id-ID" dirty="0" smtClean="0"/>
                        <a:t>Rp.450.000</a:t>
                      </a:r>
                      <a:endParaRPr lang="id-ID" dirty="0"/>
                    </a:p>
                  </a:txBody>
                  <a:tcPr/>
                </a:tc>
              </a:tr>
              <a:tr h="370840">
                <a:tc>
                  <a:txBody>
                    <a:bodyPr/>
                    <a:lstStyle/>
                    <a:p>
                      <a:endParaRPr lang="id-ID"/>
                    </a:p>
                  </a:txBody>
                  <a:tcPr/>
                </a:tc>
                <a:tc>
                  <a:txBody>
                    <a:bodyPr/>
                    <a:lstStyle/>
                    <a:p>
                      <a:endParaRPr lang="id-ID"/>
                    </a:p>
                  </a:txBody>
                  <a:tcPr/>
                </a:tc>
                <a:tc>
                  <a:txBody>
                    <a:bodyPr/>
                    <a:lstStyle/>
                    <a:p>
                      <a:pPr algn="r"/>
                      <a:r>
                        <a:rPr lang="id-ID" b="1" dirty="0" smtClean="0"/>
                        <a:t>Rp.1.673.000</a:t>
                      </a:r>
                      <a:endParaRPr lang="id-ID" b="1" dirty="0"/>
                    </a:p>
                  </a:txBody>
                  <a:tcPr/>
                </a:tc>
              </a:tr>
              <a:tr h="370840">
                <a:tc>
                  <a:txBody>
                    <a:bodyPr/>
                    <a:lstStyle/>
                    <a:p>
                      <a:r>
                        <a:rPr lang="id-ID" dirty="0" smtClean="0"/>
                        <a:t>Iuran asuransi</a:t>
                      </a:r>
                      <a:endParaRPr lang="id-ID" dirty="0"/>
                    </a:p>
                  </a:txBody>
                  <a:tcPr/>
                </a:tc>
                <a:tc>
                  <a:txBody>
                    <a:bodyPr/>
                    <a:lstStyle/>
                    <a:p>
                      <a:r>
                        <a:rPr lang="id-ID" dirty="0" smtClean="0"/>
                        <a:t>2% x Rp.1.673.000</a:t>
                      </a:r>
                    </a:p>
                  </a:txBody>
                  <a:tcPr/>
                </a:tc>
                <a:tc>
                  <a:txBody>
                    <a:bodyPr/>
                    <a:lstStyle/>
                    <a:p>
                      <a:pPr algn="r"/>
                      <a:r>
                        <a:rPr lang="id-ID" dirty="0" smtClean="0"/>
                        <a:t>Rp.33.460</a:t>
                      </a:r>
                      <a:endParaRPr lang="id-ID" dirty="0"/>
                    </a:p>
                  </a:txBody>
                  <a:tcPr/>
                </a:tc>
              </a:tr>
              <a:tr h="370840">
                <a:tc>
                  <a:txBody>
                    <a:bodyPr/>
                    <a:lstStyle/>
                    <a:p>
                      <a:r>
                        <a:rPr lang="id-ID" dirty="0" smtClean="0"/>
                        <a:t>Iuran pensiun</a:t>
                      </a:r>
                      <a:endParaRPr lang="id-ID" dirty="0"/>
                    </a:p>
                  </a:txBody>
                  <a:tcPr/>
                </a:tc>
                <a:tc>
                  <a:txBody>
                    <a:bodyPr/>
                    <a:lstStyle/>
                    <a:p>
                      <a:r>
                        <a:rPr lang="id-ID" dirty="0" smtClean="0"/>
                        <a:t>2,5% x Rp.1.673.000</a:t>
                      </a:r>
                      <a:endParaRPr lang="id-ID" dirty="0"/>
                    </a:p>
                  </a:txBody>
                  <a:tcPr/>
                </a:tc>
                <a:tc>
                  <a:txBody>
                    <a:bodyPr/>
                    <a:lstStyle/>
                    <a:p>
                      <a:pPr algn="r"/>
                      <a:r>
                        <a:rPr lang="id-ID" dirty="0" smtClean="0"/>
                        <a:t>Rp.41.825</a:t>
                      </a:r>
                      <a:endParaRPr lang="id-ID" dirty="0"/>
                    </a:p>
                  </a:txBody>
                  <a:tcPr/>
                </a:tc>
              </a:tr>
              <a:tr h="370840">
                <a:tc>
                  <a:txBody>
                    <a:bodyPr/>
                    <a:lstStyle/>
                    <a:p>
                      <a:r>
                        <a:rPr lang="id-ID" dirty="0" smtClean="0"/>
                        <a:t>Pajak Penghasilan Karyawan</a:t>
                      </a:r>
                      <a:endParaRPr lang="id-ID" dirty="0"/>
                    </a:p>
                  </a:txBody>
                  <a:tcPr/>
                </a:tc>
                <a:tc>
                  <a:txBody>
                    <a:bodyPr/>
                    <a:lstStyle/>
                    <a:p>
                      <a:r>
                        <a:rPr lang="id-ID" dirty="0" smtClean="0"/>
                        <a:t>10% x Rp.1.673.000</a:t>
                      </a:r>
                      <a:endParaRPr lang="id-ID" dirty="0"/>
                    </a:p>
                  </a:txBody>
                  <a:tcPr/>
                </a:tc>
                <a:tc>
                  <a:txBody>
                    <a:bodyPr/>
                    <a:lstStyle/>
                    <a:p>
                      <a:pPr algn="r"/>
                      <a:r>
                        <a:rPr lang="id-ID" dirty="0" smtClean="0"/>
                        <a:t>Rp.167.300</a:t>
                      </a:r>
                      <a:endParaRPr lang="id-ID" dirty="0"/>
                    </a:p>
                  </a:txBody>
                  <a:tcPr/>
                </a:tc>
              </a:tr>
              <a:tr h="370840">
                <a:tc>
                  <a:txBody>
                    <a:bodyPr/>
                    <a:lstStyle/>
                    <a:p>
                      <a:endParaRPr lang="id-ID"/>
                    </a:p>
                  </a:txBody>
                  <a:tcPr/>
                </a:tc>
                <a:tc>
                  <a:txBody>
                    <a:bodyPr/>
                    <a:lstStyle/>
                    <a:p>
                      <a:endParaRPr lang="id-ID"/>
                    </a:p>
                  </a:txBody>
                  <a:tcPr/>
                </a:tc>
                <a:tc>
                  <a:txBody>
                    <a:bodyPr/>
                    <a:lstStyle/>
                    <a:p>
                      <a:pPr algn="r"/>
                      <a:r>
                        <a:rPr lang="id-ID" b="1" dirty="0" smtClean="0">
                          <a:solidFill>
                            <a:srgbClr val="FF0000"/>
                          </a:solidFill>
                        </a:rPr>
                        <a:t>(Rp.242.585)</a:t>
                      </a:r>
                      <a:endParaRPr lang="id-ID" b="1" dirty="0">
                        <a:solidFill>
                          <a:srgbClr val="FF0000"/>
                        </a:solidFill>
                      </a:endParaRPr>
                    </a:p>
                  </a:txBody>
                  <a:tcPr/>
                </a:tc>
              </a:tr>
              <a:tr h="370840">
                <a:tc>
                  <a:txBody>
                    <a:bodyPr/>
                    <a:lstStyle/>
                    <a:p>
                      <a:r>
                        <a:rPr lang="id-ID" b="1" dirty="0" smtClean="0">
                          <a:solidFill>
                            <a:srgbClr val="0000FF"/>
                          </a:solidFill>
                        </a:rPr>
                        <a:t>Penghasilan Bersih</a:t>
                      </a:r>
                      <a:endParaRPr lang="id-ID" b="1" dirty="0">
                        <a:solidFill>
                          <a:srgbClr val="0000FF"/>
                        </a:solidFill>
                      </a:endParaRPr>
                    </a:p>
                  </a:txBody>
                  <a:tcPr/>
                </a:tc>
                <a:tc>
                  <a:txBody>
                    <a:bodyPr/>
                    <a:lstStyle/>
                    <a:p>
                      <a:r>
                        <a:rPr lang="id-ID" b="1" dirty="0" smtClean="0">
                          <a:solidFill>
                            <a:srgbClr val="0000FF"/>
                          </a:solidFill>
                        </a:rPr>
                        <a:t>Rp.1.673.000 – Rp.242.585</a:t>
                      </a:r>
                      <a:endParaRPr lang="id-ID" b="1" dirty="0">
                        <a:solidFill>
                          <a:srgbClr val="0000FF"/>
                        </a:solidFill>
                      </a:endParaRPr>
                    </a:p>
                  </a:txBody>
                  <a:tcPr/>
                </a:tc>
                <a:tc>
                  <a:txBody>
                    <a:bodyPr/>
                    <a:lstStyle/>
                    <a:p>
                      <a:pPr algn="r"/>
                      <a:r>
                        <a:rPr lang="id-ID" b="1" dirty="0" smtClean="0">
                          <a:solidFill>
                            <a:srgbClr val="0000FF"/>
                          </a:solidFill>
                        </a:rPr>
                        <a:t>Rp.1.430.415</a:t>
                      </a:r>
                      <a:endParaRPr lang="id-ID" b="1" dirty="0">
                        <a:solidFill>
                          <a:srgbClr val="0000FF"/>
                        </a:solidFill>
                      </a:endParaRPr>
                    </a:p>
                  </a:txBody>
                  <a:tcPr/>
                </a:tc>
              </a:tr>
            </a:tbl>
          </a:graphicData>
        </a:graphic>
      </p:graphicFrame>
      <p:cxnSp>
        <p:nvCxnSpPr>
          <p:cNvPr id="6" name="Straight Connector 5"/>
          <p:cNvCxnSpPr/>
          <p:nvPr/>
        </p:nvCxnSpPr>
        <p:spPr>
          <a:xfrm>
            <a:off x="7143768" y="3643314"/>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7143768" y="5143512"/>
            <a:ext cx="150019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143768" y="5570552"/>
            <a:ext cx="1500198"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929354"/>
          </a:xfrm>
        </p:spPr>
        <p:txBody>
          <a:bodyPr>
            <a:normAutofit fontScale="92500" lnSpcReduction="10000"/>
          </a:bodyPr>
          <a:lstStyle/>
          <a:p>
            <a:r>
              <a:rPr lang="id-ID" sz="2000" b="1" i="1" dirty="0" smtClean="0"/>
              <a:t>Jurnal pengakuan gaji dan upah</a:t>
            </a:r>
          </a:p>
          <a:p>
            <a:pPr>
              <a:buNone/>
            </a:pPr>
            <a:r>
              <a:rPr lang="id-ID" sz="2000" dirty="0" smtClean="0"/>
              <a:t>		Gaji dan upah			Rp.1.673.000</a:t>
            </a:r>
          </a:p>
          <a:p>
            <a:pPr>
              <a:buNone/>
            </a:pPr>
            <a:r>
              <a:rPr lang="id-ID" sz="2000" dirty="0" smtClean="0"/>
              <a:t>			Utang gaji dan upah		Rp.1.430.415</a:t>
            </a:r>
          </a:p>
          <a:p>
            <a:pPr>
              <a:buNone/>
            </a:pPr>
            <a:r>
              <a:rPr lang="id-ID" sz="2000" dirty="0" smtClean="0"/>
              <a:t>			Utang iuran asuransi		      Rp.33.460</a:t>
            </a:r>
          </a:p>
          <a:p>
            <a:pPr>
              <a:buNone/>
            </a:pPr>
            <a:r>
              <a:rPr lang="id-ID" sz="2000" dirty="0" smtClean="0"/>
              <a:t>			Utang iuran pensiun		      Rp.41.825</a:t>
            </a:r>
          </a:p>
          <a:p>
            <a:pPr>
              <a:buNone/>
            </a:pPr>
            <a:r>
              <a:rPr lang="id-ID" sz="2000" dirty="0" smtClean="0"/>
              <a:t>			Utang PPh karyawan		    Rp.167.300</a:t>
            </a:r>
          </a:p>
          <a:p>
            <a:r>
              <a:rPr lang="id-ID" sz="2000" b="1" i="1" dirty="0" smtClean="0"/>
              <a:t>Jurnal distribusi gaji dan upah</a:t>
            </a:r>
          </a:p>
          <a:p>
            <a:pPr>
              <a:buNone/>
            </a:pPr>
            <a:r>
              <a:rPr lang="id-ID" sz="2000" dirty="0" smtClean="0"/>
              <a:t>		Barang dalam proses		Rp.448.000</a:t>
            </a:r>
          </a:p>
          <a:p>
            <a:pPr>
              <a:buNone/>
            </a:pPr>
            <a:r>
              <a:rPr lang="id-ID" sz="2000" dirty="0" smtClean="0"/>
              <a:t>		Biaya OP sesungguhnya		Rp.175.000</a:t>
            </a:r>
          </a:p>
          <a:p>
            <a:pPr>
              <a:buNone/>
            </a:pPr>
            <a:r>
              <a:rPr lang="id-ID" sz="2000" dirty="0" smtClean="0"/>
              <a:t>		Biaya gaji adm dan umum		Rp.600.000</a:t>
            </a:r>
          </a:p>
          <a:p>
            <a:pPr>
              <a:buNone/>
            </a:pPr>
            <a:r>
              <a:rPr lang="id-ID" sz="2000" dirty="0" smtClean="0"/>
              <a:t>		Biaya gaji pemasaran		Rp.450.000</a:t>
            </a:r>
          </a:p>
          <a:p>
            <a:pPr>
              <a:buNone/>
            </a:pPr>
            <a:r>
              <a:rPr lang="id-ID" sz="2000" dirty="0" smtClean="0"/>
              <a:t>			Gaji dan Upah			Rp.1.673.000</a:t>
            </a:r>
          </a:p>
          <a:p>
            <a:r>
              <a:rPr lang="id-ID" sz="2000" b="1" i="1" dirty="0" smtClean="0"/>
              <a:t>Jurnal pembayaran gaji dan upah</a:t>
            </a:r>
          </a:p>
          <a:p>
            <a:pPr>
              <a:buNone/>
            </a:pPr>
            <a:r>
              <a:rPr lang="id-ID" sz="2000" dirty="0" smtClean="0"/>
              <a:t>		 Utang gaji dan upah		Rp.1.430.415</a:t>
            </a:r>
          </a:p>
          <a:p>
            <a:pPr>
              <a:buNone/>
            </a:pPr>
            <a:r>
              <a:rPr lang="id-ID" sz="2000" dirty="0" smtClean="0"/>
              <a:t>		Utang iuran asuransi		      Rp.33.460</a:t>
            </a:r>
          </a:p>
          <a:p>
            <a:pPr>
              <a:buNone/>
            </a:pPr>
            <a:r>
              <a:rPr lang="id-ID" sz="2000" dirty="0" smtClean="0"/>
              <a:t>		Utang iuran pensiun		      Rp.41.825</a:t>
            </a:r>
          </a:p>
          <a:p>
            <a:pPr>
              <a:buNone/>
            </a:pPr>
            <a:r>
              <a:rPr lang="id-ID" sz="2000" dirty="0" smtClean="0"/>
              <a:t>		Utang PPh karyawan		    Rp.167.300</a:t>
            </a:r>
          </a:p>
          <a:p>
            <a:pPr>
              <a:buNone/>
            </a:pPr>
            <a:r>
              <a:rPr lang="id-ID" sz="2000" dirty="0" smtClean="0"/>
              <a:t>			Kas				Rp.1.673.000</a:t>
            </a:r>
            <a:endParaRPr lang="id-ID"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pPr algn="l"/>
            <a:r>
              <a:rPr lang="id-ID" dirty="0" smtClean="0"/>
              <a:t>Tunjangan Asuransi dan Pensiun</a:t>
            </a:r>
            <a:endParaRPr lang="id-ID" dirty="0"/>
          </a:p>
        </p:txBody>
      </p:sp>
      <p:sp>
        <p:nvSpPr>
          <p:cNvPr id="3" name="Content Placeholder 2"/>
          <p:cNvSpPr>
            <a:spLocks noGrp="1"/>
          </p:cNvSpPr>
          <p:nvPr>
            <p:ph idx="1"/>
          </p:nvPr>
        </p:nvSpPr>
        <p:spPr>
          <a:xfrm>
            <a:off x="457200" y="1214422"/>
            <a:ext cx="8229600" cy="4911741"/>
          </a:xfrm>
        </p:spPr>
        <p:txBody>
          <a:bodyPr/>
          <a:lstStyle/>
          <a:p>
            <a:r>
              <a:rPr lang="id-ID" dirty="0" smtClean="0"/>
              <a:t>Perhitungan tunjangan asuransi dan pensiun</a:t>
            </a:r>
          </a:p>
          <a:p>
            <a:pPr>
              <a:buNone/>
            </a:pPr>
            <a:endParaRPr lang="id-ID" dirty="0"/>
          </a:p>
        </p:txBody>
      </p:sp>
      <p:graphicFrame>
        <p:nvGraphicFramePr>
          <p:cNvPr id="4" name="Table 3"/>
          <p:cNvGraphicFramePr>
            <a:graphicFrameLocks noGrp="1"/>
          </p:cNvGraphicFramePr>
          <p:nvPr/>
        </p:nvGraphicFramePr>
        <p:xfrm>
          <a:off x="404826" y="2000240"/>
          <a:ext cx="8382015" cy="3134360"/>
        </p:xfrm>
        <a:graphic>
          <a:graphicData uri="http://schemas.openxmlformats.org/drawingml/2006/table">
            <a:tbl>
              <a:tblPr firstRow="1" bandRow="1">
                <a:tableStyleId>{5C22544A-7EE6-4342-B048-85BDC9FD1C3A}</a:tableStyleId>
              </a:tblPr>
              <a:tblGrid>
                <a:gridCol w="3024166"/>
                <a:gridCol w="3357586"/>
                <a:gridCol w="2000263"/>
              </a:tblGrid>
              <a:tr h="370840">
                <a:tc>
                  <a:txBody>
                    <a:bodyPr/>
                    <a:lstStyle/>
                    <a:p>
                      <a:pPr algn="ctr"/>
                      <a:r>
                        <a:rPr lang="id-ID" dirty="0" smtClean="0"/>
                        <a:t>Keterangan</a:t>
                      </a:r>
                      <a:endParaRPr lang="id-ID" dirty="0"/>
                    </a:p>
                  </a:txBody>
                  <a:tcPr/>
                </a:tc>
                <a:tc>
                  <a:txBody>
                    <a:bodyPr/>
                    <a:lstStyle/>
                    <a:p>
                      <a:pPr algn="ctr"/>
                      <a:r>
                        <a:rPr lang="id-ID" dirty="0" smtClean="0"/>
                        <a:t>Perhitungan </a:t>
                      </a:r>
                      <a:endParaRPr lang="id-ID" dirty="0"/>
                    </a:p>
                  </a:txBody>
                  <a:tcPr/>
                </a:tc>
                <a:tc>
                  <a:txBody>
                    <a:bodyPr/>
                    <a:lstStyle/>
                    <a:p>
                      <a:pPr algn="ctr"/>
                      <a:r>
                        <a:rPr lang="id-ID" dirty="0" smtClean="0"/>
                        <a:t>Total </a:t>
                      </a:r>
                      <a:endParaRPr lang="id-ID" dirty="0"/>
                    </a:p>
                  </a:txBody>
                  <a:tcPr/>
                </a:tc>
              </a:tr>
              <a:tr h="370840">
                <a:tc>
                  <a:txBody>
                    <a:bodyPr/>
                    <a:lstStyle/>
                    <a:p>
                      <a:r>
                        <a:rPr lang="id-ID" dirty="0" smtClean="0"/>
                        <a:t>Upah </a:t>
                      </a:r>
                      <a:endParaRPr lang="id-ID" dirty="0"/>
                    </a:p>
                  </a:txBody>
                  <a:tcPr/>
                </a:tc>
                <a:tc>
                  <a:txBody>
                    <a:bodyPr/>
                    <a:lstStyle/>
                    <a:p>
                      <a:r>
                        <a:rPr lang="id-ID" dirty="0" smtClean="0"/>
                        <a:t>140 jam x Rp.800</a:t>
                      </a:r>
                      <a:endParaRPr lang="id-ID" dirty="0"/>
                    </a:p>
                  </a:txBody>
                  <a:tcPr/>
                </a:tc>
                <a:tc>
                  <a:txBody>
                    <a:bodyPr/>
                    <a:lstStyle/>
                    <a:p>
                      <a:pPr algn="r"/>
                      <a:r>
                        <a:rPr lang="id-ID" dirty="0" smtClean="0"/>
                        <a:t>Rp.112.000</a:t>
                      </a:r>
                      <a:endParaRPr lang="id-ID" dirty="0"/>
                    </a:p>
                  </a:txBody>
                  <a:tcPr/>
                </a:tc>
              </a:tr>
              <a:tr h="370840">
                <a:tc>
                  <a:txBody>
                    <a:bodyPr/>
                    <a:lstStyle/>
                    <a:p>
                      <a:r>
                        <a:rPr lang="id-ID" dirty="0" smtClean="0"/>
                        <a:t>Tunjangan asuransi</a:t>
                      </a:r>
                    </a:p>
                    <a:p>
                      <a:r>
                        <a:rPr lang="id-ID" dirty="0" smtClean="0"/>
                        <a:t>Tunjangan</a:t>
                      </a:r>
                      <a:r>
                        <a:rPr lang="id-ID" baseline="0" dirty="0" smtClean="0"/>
                        <a:t> pensiun</a:t>
                      </a:r>
                      <a:endParaRPr lang="id-ID" dirty="0"/>
                    </a:p>
                  </a:txBody>
                  <a:tcPr/>
                </a:tc>
                <a:tc>
                  <a:txBody>
                    <a:bodyPr/>
                    <a:lstStyle/>
                    <a:p>
                      <a:r>
                        <a:rPr lang="id-ID" dirty="0" smtClean="0"/>
                        <a:t>50% x 4% x Rp.112.000</a:t>
                      </a:r>
                    </a:p>
                    <a:p>
                      <a:r>
                        <a:rPr lang="id-ID" dirty="0" smtClean="0"/>
                        <a:t>50% x 5% x Rp.112.000</a:t>
                      </a:r>
                      <a:endParaRPr lang="id-ID" dirty="0"/>
                    </a:p>
                  </a:txBody>
                  <a:tcPr/>
                </a:tc>
                <a:tc>
                  <a:txBody>
                    <a:bodyPr/>
                    <a:lstStyle/>
                    <a:p>
                      <a:pPr algn="r"/>
                      <a:r>
                        <a:rPr lang="id-ID" dirty="0" smtClean="0"/>
                        <a:t>Rp.2.240</a:t>
                      </a:r>
                    </a:p>
                    <a:p>
                      <a:pPr algn="r"/>
                      <a:r>
                        <a:rPr lang="id-ID" dirty="0" smtClean="0"/>
                        <a:t>Rp.2.800</a:t>
                      </a:r>
                      <a:endParaRPr lang="id-ID" dirty="0"/>
                    </a:p>
                  </a:txBody>
                  <a:tcPr/>
                </a:tc>
              </a:tr>
              <a:tr h="370840">
                <a:tc>
                  <a:txBody>
                    <a:bodyPr/>
                    <a:lstStyle/>
                    <a:p>
                      <a:r>
                        <a:rPr lang="id-ID" b="1" dirty="0" smtClean="0">
                          <a:solidFill>
                            <a:schemeClr val="tx1"/>
                          </a:solidFill>
                        </a:rPr>
                        <a:t>Total penghasilan</a:t>
                      </a:r>
                      <a:endParaRPr lang="id-ID" b="1" dirty="0">
                        <a:solidFill>
                          <a:schemeClr val="tx1"/>
                        </a:solidFill>
                      </a:endParaRPr>
                    </a:p>
                  </a:txBody>
                  <a:tcPr/>
                </a:tc>
                <a:tc>
                  <a:txBody>
                    <a:bodyPr/>
                    <a:lstStyle/>
                    <a:p>
                      <a:endParaRPr lang="id-ID" b="1" dirty="0">
                        <a:solidFill>
                          <a:schemeClr val="tx1"/>
                        </a:solidFill>
                      </a:endParaRPr>
                    </a:p>
                  </a:txBody>
                  <a:tcPr/>
                </a:tc>
                <a:tc>
                  <a:txBody>
                    <a:bodyPr/>
                    <a:lstStyle/>
                    <a:p>
                      <a:pPr algn="r"/>
                      <a:r>
                        <a:rPr lang="id-ID" b="1" dirty="0" smtClean="0">
                          <a:solidFill>
                            <a:schemeClr val="tx1"/>
                          </a:solidFill>
                        </a:rPr>
                        <a:t>Rp.117.040</a:t>
                      </a:r>
                      <a:endParaRPr lang="id-ID" b="1" dirty="0">
                        <a:solidFill>
                          <a:schemeClr val="tx1"/>
                        </a:solidFill>
                      </a:endParaRPr>
                    </a:p>
                  </a:txBody>
                  <a:tcPr/>
                </a:tc>
              </a:tr>
              <a:tr h="370840">
                <a:tc>
                  <a:txBody>
                    <a:bodyPr/>
                    <a:lstStyle/>
                    <a:p>
                      <a:r>
                        <a:rPr lang="id-ID" dirty="0" smtClean="0"/>
                        <a:t>Iuran asuransi</a:t>
                      </a:r>
                    </a:p>
                    <a:p>
                      <a:r>
                        <a:rPr lang="id-ID" dirty="0" smtClean="0"/>
                        <a:t>Iuran</a:t>
                      </a:r>
                      <a:r>
                        <a:rPr lang="id-ID" baseline="0" dirty="0" smtClean="0"/>
                        <a:t> pensiun</a:t>
                      </a:r>
                      <a:endParaRPr lang="id-ID" dirty="0"/>
                    </a:p>
                  </a:txBody>
                  <a:tcPr/>
                </a:tc>
                <a:tc>
                  <a:txBody>
                    <a:bodyPr/>
                    <a:lstStyle/>
                    <a:p>
                      <a:r>
                        <a:rPr lang="id-ID" dirty="0" smtClean="0"/>
                        <a:t>4% x Rp.112.000</a:t>
                      </a:r>
                    </a:p>
                    <a:p>
                      <a:r>
                        <a:rPr lang="id-ID" dirty="0" smtClean="0"/>
                        <a:t>5% x Rp.112.000</a:t>
                      </a:r>
                      <a:endParaRPr lang="id-ID" dirty="0"/>
                    </a:p>
                  </a:txBody>
                  <a:tcPr/>
                </a:tc>
                <a:tc>
                  <a:txBody>
                    <a:bodyPr/>
                    <a:lstStyle/>
                    <a:p>
                      <a:pPr algn="r"/>
                      <a:r>
                        <a:rPr lang="id-ID" dirty="0" smtClean="0"/>
                        <a:t>Rp.4.480</a:t>
                      </a:r>
                    </a:p>
                    <a:p>
                      <a:pPr algn="r"/>
                      <a:r>
                        <a:rPr lang="id-ID" dirty="0" smtClean="0"/>
                        <a:t>Rp.5.600</a:t>
                      </a:r>
                      <a:endParaRPr lang="id-ID" dirty="0"/>
                    </a:p>
                  </a:txBody>
                  <a:tcPr/>
                </a:tc>
              </a:tr>
              <a:tr h="370840">
                <a:tc>
                  <a:txBody>
                    <a:bodyPr/>
                    <a:lstStyle/>
                    <a:p>
                      <a:r>
                        <a:rPr lang="id-ID" b="1" dirty="0" smtClean="0">
                          <a:solidFill>
                            <a:srgbClr val="FF0000"/>
                          </a:solidFill>
                        </a:rPr>
                        <a:t>Total</a:t>
                      </a:r>
                      <a:r>
                        <a:rPr lang="id-ID" b="1" baseline="0" dirty="0" smtClean="0">
                          <a:solidFill>
                            <a:srgbClr val="FF0000"/>
                          </a:solidFill>
                        </a:rPr>
                        <a:t> iuran</a:t>
                      </a:r>
                      <a:endParaRPr lang="id-ID" b="1" dirty="0">
                        <a:solidFill>
                          <a:srgbClr val="FF0000"/>
                        </a:solidFill>
                      </a:endParaRPr>
                    </a:p>
                  </a:txBody>
                  <a:tcPr/>
                </a:tc>
                <a:tc>
                  <a:txBody>
                    <a:bodyPr/>
                    <a:lstStyle/>
                    <a:p>
                      <a:endParaRPr lang="id-ID" b="1" dirty="0">
                        <a:solidFill>
                          <a:srgbClr val="0000FF"/>
                        </a:solidFill>
                      </a:endParaRPr>
                    </a:p>
                  </a:txBody>
                  <a:tcPr/>
                </a:tc>
                <a:tc>
                  <a:txBody>
                    <a:bodyPr/>
                    <a:lstStyle/>
                    <a:p>
                      <a:pPr algn="r"/>
                      <a:r>
                        <a:rPr lang="id-ID" b="1" dirty="0" smtClean="0">
                          <a:solidFill>
                            <a:srgbClr val="FF0000"/>
                          </a:solidFill>
                        </a:rPr>
                        <a:t>Rp.10.080</a:t>
                      </a:r>
                      <a:endParaRPr lang="id-ID" b="1" dirty="0">
                        <a:solidFill>
                          <a:srgbClr val="FF0000"/>
                        </a:solidFill>
                      </a:endParaRPr>
                    </a:p>
                  </a:txBody>
                  <a:tcPr/>
                </a:tc>
              </a:tr>
              <a:tr h="370840">
                <a:tc>
                  <a:txBody>
                    <a:bodyPr/>
                    <a:lstStyle/>
                    <a:p>
                      <a:r>
                        <a:rPr lang="id-ID" b="1" dirty="0" smtClean="0">
                          <a:solidFill>
                            <a:srgbClr val="0000FF"/>
                          </a:solidFill>
                        </a:rPr>
                        <a:t>Penghasilan</a:t>
                      </a:r>
                      <a:r>
                        <a:rPr lang="id-ID" b="1" baseline="0" dirty="0" smtClean="0">
                          <a:solidFill>
                            <a:srgbClr val="0000FF"/>
                          </a:solidFill>
                        </a:rPr>
                        <a:t> Bersih</a:t>
                      </a:r>
                      <a:endParaRPr lang="id-ID" b="1" dirty="0">
                        <a:solidFill>
                          <a:srgbClr val="0000FF"/>
                        </a:solidFill>
                      </a:endParaRPr>
                    </a:p>
                  </a:txBody>
                  <a:tcPr/>
                </a:tc>
                <a:tc>
                  <a:txBody>
                    <a:bodyPr/>
                    <a:lstStyle/>
                    <a:p>
                      <a:r>
                        <a:rPr lang="id-ID" b="1" dirty="0" smtClean="0">
                          <a:solidFill>
                            <a:srgbClr val="0000FF"/>
                          </a:solidFill>
                        </a:rPr>
                        <a:t>Rp.117.000 – Rp.10.080</a:t>
                      </a:r>
                      <a:endParaRPr lang="id-ID" b="1" dirty="0">
                        <a:solidFill>
                          <a:srgbClr val="0000FF"/>
                        </a:solidFill>
                      </a:endParaRPr>
                    </a:p>
                  </a:txBody>
                  <a:tcPr/>
                </a:tc>
                <a:tc>
                  <a:txBody>
                    <a:bodyPr/>
                    <a:lstStyle/>
                    <a:p>
                      <a:pPr algn="r"/>
                      <a:r>
                        <a:rPr lang="id-ID" b="1" dirty="0" smtClean="0">
                          <a:solidFill>
                            <a:srgbClr val="0000FF"/>
                          </a:solidFill>
                        </a:rPr>
                        <a:t>Rp.106.960</a:t>
                      </a:r>
                      <a:endParaRPr lang="id-ID" b="1" dirty="0">
                        <a:solidFill>
                          <a:srgbClr val="0000FF"/>
                        </a:solidFill>
                      </a:endParaRPr>
                    </a:p>
                  </a:txBody>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r>
              <a:rPr lang="id-ID" dirty="0" smtClean="0"/>
              <a:t>Jurnal</a:t>
            </a:r>
          </a:p>
          <a:p>
            <a:pPr>
              <a:buNone/>
            </a:pPr>
            <a:r>
              <a:rPr lang="id-ID" dirty="0" smtClean="0"/>
              <a:t>	Gaji dan Upah			Rp.117.040</a:t>
            </a:r>
          </a:p>
          <a:p>
            <a:pPr>
              <a:buNone/>
            </a:pPr>
            <a:r>
              <a:rPr lang="id-ID" dirty="0" smtClean="0"/>
              <a:t>		Utang gaji dan upah		Rp.106.960</a:t>
            </a:r>
          </a:p>
          <a:p>
            <a:pPr>
              <a:buNone/>
            </a:pPr>
            <a:r>
              <a:rPr lang="id-ID" dirty="0" smtClean="0"/>
              <a:t>		Utang iuran asuransi		     Rp.4.480</a:t>
            </a:r>
          </a:p>
          <a:p>
            <a:pPr>
              <a:buNone/>
            </a:pPr>
            <a:r>
              <a:rPr lang="id-ID" dirty="0" smtClean="0"/>
              <a:t>		Utang iuran pensiun		     Rp.5.600</a:t>
            </a:r>
          </a:p>
          <a:p>
            <a:pPr>
              <a:buNone/>
            </a:pPr>
            <a:r>
              <a:rPr lang="id-ID" dirty="0" smtClean="0"/>
              <a:t>	</a:t>
            </a:r>
          </a:p>
          <a:p>
            <a:pPr>
              <a:buNone/>
            </a:pPr>
            <a:r>
              <a:rPr lang="id-ID" dirty="0" smtClean="0"/>
              <a:t>	Barang dalam proses		Rp.112.000</a:t>
            </a:r>
          </a:p>
          <a:p>
            <a:pPr>
              <a:buNone/>
            </a:pPr>
            <a:r>
              <a:rPr lang="id-ID" dirty="0" smtClean="0"/>
              <a:t>	BOP sesungguhnya		     Rp.5.040</a:t>
            </a:r>
          </a:p>
          <a:p>
            <a:pPr>
              <a:buNone/>
            </a:pPr>
            <a:r>
              <a:rPr lang="id-ID" dirty="0" smtClean="0"/>
              <a:t>		Gaji </a:t>
            </a:r>
            <a:r>
              <a:rPr lang="id-ID" smtClean="0"/>
              <a:t>dan Upah			Rp.117.040</a:t>
            </a:r>
            <a:endParaRPr lang="id-ID" dirty="0" smtClean="0"/>
          </a:p>
          <a:p>
            <a:pPr>
              <a:buNone/>
            </a:pP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340369"/>
          </a:xfrm>
        </p:spPr>
        <p:txBody>
          <a:bodyPr/>
          <a:lstStyle/>
          <a:p>
            <a:r>
              <a:rPr lang="id-ID" dirty="0" smtClean="0"/>
              <a:t>Komponen biaya tenaga kerja</a:t>
            </a:r>
          </a:p>
          <a:p>
            <a:pPr>
              <a:buNone/>
            </a:pPr>
            <a:endParaRPr lang="id-ID" dirty="0"/>
          </a:p>
        </p:txBody>
      </p:sp>
      <p:graphicFrame>
        <p:nvGraphicFramePr>
          <p:cNvPr id="4" name="Table 3"/>
          <p:cNvGraphicFramePr>
            <a:graphicFrameLocks noGrp="1"/>
          </p:cNvGraphicFramePr>
          <p:nvPr/>
        </p:nvGraphicFramePr>
        <p:xfrm>
          <a:off x="428596" y="1500174"/>
          <a:ext cx="8358246" cy="4485640"/>
        </p:xfrm>
        <a:graphic>
          <a:graphicData uri="http://schemas.openxmlformats.org/drawingml/2006/table">
            <a:tbl>
              <a:tblPr firstRow="1" bandRow="1">
                <a:tableStyleId>{5C22544A-7EE6-4342-B048-85BDC9FD1C3A}</a:tableStyleId>
              </a:tblPr>
              <a:tblGrid>
                <a:gridCol w="2286016"/>
                <a:gridCol w="3929090"/>
                <a:gridCol w="2143140"/>
              </a:tblGrid>
              <a:tr h="370840">
                <a:tc>
                  <a:txBody>
                    <a:bodyPr/>
                    <a:lstStyle/>
                    <a:p>
                      <a:pPr algn="ctr"/>
                      <a:r>
                        <a:rPr lang="id-ID" dirty="0" smtClean="0"/>
                        <a:t>Biaya Tenaga</a:t>
                      </a:r>
                      <a:r>
                        <a:rPr lang="id-ID" baseline="0" dirty="0" smtClean="0"/>
                        <a:t> Kerja</a:t>
                      </a:r>
                      <a:endParaRPr lang="id-ID" dirty="0"/>
                    </a:p>
                  </a:txBody>
                  <a:tcPr/>
                </a:tc>
                <a:tc>
                  <a:txBody>
                    <a:bodyPr/>
                    <a:lstStyle/>
                    <a:p>
                      <a:pPr algn="ctr"/>
                      <a:r>
                        <a:rPr lang="id-ID" dirty="0" smtClean="0"/>
                        <a:t>Pengertian</a:t>
                      </a:r>
                      <a:endParaRPr lang="id-ID" dirty="0"/>
                    </a:p>
                  </a:txBody>
                  <a:tcPr/>
                </a:tc>
                <a:tc>
                  <a:txBody>
                    <a:bodyPr/>
                    <a:lstStyle/>
                    <a:p>
                      <a:pPr algn="ctr"/>
                      <a:r>
                        <a:rPr lang="id-ID" dirty="0" smtClean="0"/>
                        <a:t>Contoh</a:t>
                      </a:r>
                      <a:endParaRPr lang="id-ID" dirty="0"/>
                    </a:p>
                  </a:txBody>
                  <a:tcPr/>
                </a:tc>
              </a:tr>
              <a:tr h="370840">
                <a:tc>
                  <a:txBody>
                    <a:bodyPr/>
                    <a:lstStyle/>
                    <a:p>
                      <a:r>
                        <a:rPr lang="id-ID" dirty="0" smtClean="0"/>
                        <a:t>Gaji dan Upah Reguler</a:t>
                      </a:r>
                      <a:endParaRPr lang="id-ID" dirty="0"/>
                    </a:p>
                  </a:txBody>
                  <a:tcPr/>
                </a:tc>
                <a:tc>
                  <a:txBody>
                    <a:bodyPr/>
                    <a:lstStyle/>
                    <a:p>
                      <a:r>
                        <a:rPr lang="id-ID" dirty="0" smtClean="0"/>
                        <a:t>Gaji dan upah reguler</a:t>
                      </a:r>
                      <a:r>
                        <a:rPr lang="id-ID" baseline="0" dirty="0" smtClean="0"/>
                        <a:t> merupakan kompensasi reguler yang diberikan oleh perusahaan kepada karyawan atas usaha fisik dan mental yang dikerahkan oleh karyawan tersebut.</a:t>
                      </a:r>
                      <a:endParaRPr lang="id-ID" dirty="0"/>
                    </a:p>
                  </a:txBody>
                  <a:tcPr/>
                </a:tc>
                <a:tc>
                  <a:txBody>
                    <a:bodyPr/>
                    <a:lstStyle/>
                    <a:p>
                      <a:r>
                        <a:rPr lang="id-ID" dirty="0" smtClean="0"/>
                        <a:t>Gaji mandor</a:t>
                      </a:r>
                    </a:p>
                    <a:p>
                      <a:r>
                        <a:rPr lang="id-ID" dirty="0" smtClean="0"/>
                        <a:t>Gaji buruh</a:t>
                      </a:r>
                    </a:p>
                    <a:p>
                      <a:r>
                        <a:rPr lang="id-ID" dirty="0" smtClean="0"/>
                        <a:t>Upah buruh</a:t>
                      </a:r>
                      <a:endParaRPr lang="id-ID" dirty="0"/>
                    </a:p>
                  </a:txBody>
                  <a:tcPr/>
                </a:tc>
              </a:tr>
              <a:tr h="370840">
                <a:tc>
                  <a:txBody>
                    <a:bodyPr/>
                    <a:lstStyle/>
                    <a:p>
                      <a:r>
                        <a:rPr lang="id-ID" dirty="0" smtClean="0"/>
                        <a:t>Insentif </a:t>
                      </a:r>
                      <a:endParaRPr lang="id-ID" dirty="0"/>
                    </a:p>
                  </a:txBody>
                  <a:tcPr/>
                </a:tc>
                <a:tc>
                  <a:txBody>
                    <a:bodyPr/>
                    <a:lstStyle/>
                    <a:p>
                      <a:r>
                        <a:rPr lang="id-ID" dirty="0" smtClean="0"/>
                        <a:t>Insentif merupakan kompensasi tambahan yang diberikan oleh perusahaan kepada karyawan atas kinerja karyawan</a:t>
                      </a:r>
                      <a:r>
                        <a:rPr lang="id-ID" baseline="0" dirty="0" smtClean="0"/>
                        <a:t> di atas standar yang ditentukan.</a:t>
                      </a:r>
                      <a:endParaRPr lang="id-ID" dirty="0"/>
                    </a:p>
                  </a:txBody>
                  <a:tcPr/>
                </a:tc>
                <a:tc>
                  <a:txBody>
                    <a:bodyPr/>
                    <a:lstStyle/>
                    <a:p>
                      <a:r>
                        <a:rPr lang="id-ID" dirty="0" smtClean="0"/>
                        <a:t>Insentif produksi</a:t>
                      </a:r>
                      <a:endParaRPr lang="id-ID" dirty="0"/>
                    </a:p>
                  </a:txBody>
                  <a:tcPr/>
                </a:tc>
              </a:tr>
              <a:tr h="370840">
                <a:tc>
                  <a:txBody>
                    <a:bodyPr/>
                    <a:lstStyle/>
                    <a:p>
                      <a:r>
                        <a:rPr lang="id-ID" dirty="0" smtClean="0"/>
                        <a:t>Tunjangan </a:t>
                      </a:r>
                      <a:endParaRPr lang="id-ID" dirty="0"/>
                    </a:p>
                  </a:txBody>
                  <a:tcPr/>
                </a:tc>
                <a:tc>
                  <a:txBody>
                    <a:bodyPr/>
                    <a:lstStyle/>
                    <a:p>
                      <a:r>
                        <a:rPr lang="id-ID" dirty="0" smtClean="0"/>
                        <a:t>Tunjangan merupakan kompensasi tambahan yang diberikan oleh perusahaan kepada karyawan selain gaji dan upah reguler serta insentif.</a:t>
                      </a:r>
                      <a:endParaRPr lang="id-ID" dirty="0"/>
                    </a:p>
                  </a:txBody>
                  <a:tcPr/>
                </a:tc>
                <a:tc>
                  <a:txBody>
                    <a:bodyPr/>
                    <a:lstStyle/>
                    <a:p>
                      <a:r>
                        <a:rPr lang="id-ID" dirty="0" smtClean="0"/>
                        <a:t>Tunjangan asuransi</a:t>
                      </a:r>
                    </a:p>
                    <a:p>
                      <a:r>
                        <a:rPr lang="id-ID" dirty="0" smtClean="0"/>
                        <a:t>Tunjangan pensiun</a:t>
                      </a:r>
                    </a:p>
                    <a:p>
                      <a:r>
                        <a:rPr lang="id-ID" dirty="0" smtClean="0"/>
                        <a:t>Tunjangan liburan</a:t>
                      </a:r>
                    </a:p>
                    <a:p>
                      <a:r>
                        <a:rPr lang="id-ID" dirty="0" smtClean="0"/>
                        <a:t>Premi lembur</a:t>
                      </a:r>
                      <a:endParaRPr lang="id-ID"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id-ID" b="1" dirty="0" smtClean="0"/>
              <a:t>Produktivitas dan Biaya Tenaga Kerja</a:t>
            </a:r>
            <a:endParaRPr lang="id-ID" b="1" dirty="0"/>
          </a:p>
        </p:txBody>
      </p:sp>
      <p:sp>
        <p:nvSpPr>
          <p:cNvPr id="3" name="Content Placeholder 2"/>
          <p:cNvSpPr>
            <a:spLocks noGrp="1"/>
          </p:cNvSpPr>
          <p:nvPr>
            <p:ph idx="1"/>
          </p:nvPr>
        </p:nvSpPr>
        <p:spPr/>
        <p:txBody>
          <a:bodyPr/>
          <a:lstStyle/>
          <a:p>
            <a:pPr>
              <a:buNone/>
            </a:pPr>
            <a:r>
              <a:rPr lang="id-ID" dirty="0" smtClean="0"/>
              <a:t>Produktifitas tenaga kerja menggambarkan hubungan antara </a:t>
            </a:r>
            <a:r>
              <a:rPr lang="id-ID" i="1" dirty="0" smtClean="0"/>
              <a:t>output</a:t>
            </a:r>
            <a:r>
              <a:rPr lang="id-ID" dirty="0" smtClean="0"/>
              <a:t> yang dihasilkan oleh tenaga kerja dan </a:t>
            </a:r>
            <a:r>
              <a:rPr lang="id-ID" i="1" dirty="0" smtClean="0"/>
              <a:t>input</a:t>
            </a:r>
            <a:r>
              <a:rPr lang="id-ID" dirty="0" smtClean="0"/>
              <a:t> yang digunakan.</a:t>
            </a:r>
          </a:p>
          <a:p>
            <a:pPr>
              <a:buNone/>
            </a:pPr>
            <a:r>
              <a:rPr lang="id-ID" i="1" dirty="0" smtClean="0"/>
              <a:t>Output</a:t>
            </a:r>
            <a:r>
              <a:rPr lang="id-ID" dirty="0" smtClean="0"/>
              <a:t> dapat meliputi barang atau jasa yang dihasilkan.</a:t>
            </a:r>
          </a:p>
          <a:p>
            <a:pPr>
              <a:buNone/>
            </a:pPr>
            <a:r>
              <a:rPr lang="id-ID" i="1" dirty="0" smtClean="0"/>
              <a:t>Input</a:t>
            </a:r>
            <a:r>
              <a:rPr lang="id-ID" dirty="0" smtClean="0"/>
              <a:t> merupakan sumber daya ekonomis yang juga dapat meliputi barang atau jasa yang dikorbankan.</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46"/>
          </a:xfrm>
        </p:spPr>
        <p:txBody>
          <a:bodyPr/>
          <a:lstStyle/>
          <a:p>
            <a:endParaRPr lang="id-ID" dirty="0"/>
          </a:p>
        </p:txBody>
      </p:sp>
      <p:sp>
        <p:nvSpPr>
          <p:cNvPr id="3" name="Content Placeholder 2"/>
          <p:cNvSpPr>
            <a:spLocks noGrp="1"/>
          </p:cNvSpPr>
          <p:nvPr>
            <p:ph idx="1"/>
          </p:nvPr>
        </p:nvSpPr>
        <p:spPr>
          <a:xfrm>
            <a:off x="457200" y="1285860"/>
            <a:ext cx="8229600" cy="4840303"/>
          </a:xfrm>
        </p:spPr>
        <p:txBody>
          <a:bodyPr>
            <a:normAutofit fontScale="85000" lnSpcReduction="10000"/>
          </a:bodyPr>
          <a:lstStyle/>
          <a:p>
            <a:pPr>
              <a:buNone/>
            </a:pPr>
            <a:r>
              <a:rPr lang="id-ID" dirty="0" smtClean="0"/>
              <a:t>Produktivitas dinyatakan meningkat apabila sesuai dengan hal-hal berikut:</a:t>
            </a:r>
          </a:p>
          <a:p>
            <a:pPr marL="514350" indent="-514350">
              <a:buFont typeface="+mj-lt"/>
              <a:buAutoNum type="arabicPeriod"/>
            </a:pPr>
            <a:r>
              <a:rPr lang="id-ID" i="1" dirty="0" smtClean="0"/>
              <a:t>Output</a:t>
            </a:r>
            <a:r>
              <a:rPr lang="id-ID" dirty="0" smtClean="0"/>
              <a:t> bertambah dengan </a:t>
            </a:r>
            <a:r>
              <a:rPr lang="id-ID" i="1" dirty="0" smtClean="0"/>
              <a:t>input</a:t>
            </a:r>
            <a:r>
              <a:rPr lang="id-ID" dirty="0" smtClean="0"/>
              <a:t> yang sama.</a:t>
            </a:r>
          </a:p>
          <a:p>
            <a:pPr marL="514350" indent="-514350">
              <a:buFont typeface="+mj-lt"/>
              <a:buAutoNum type="arabicPeriod"/>
            </a:pPr>
            <a:r>
              <a:rPr lang="id-ID" i="1" dirty="0" smtClean="0"/>
              <a:t>Output</a:t>
            </a:r>
            <a:r>
              <a:rPr lang="id-ID" dirty="0" smtClean="0"/>
              <a:t> tetap dengan </a:t>
            </a:r>
            <a:r>
              <a:rPr lang="id-ID" i="1" dirty="0" smtClean="0"/>
              <a:t>input</a:t>
            </a:r>
            <a:r>
              <a:rPr lang="id-ID" dirty="0" smtClean="0"/>
              <a:t> yang semakin kecil.</a:t>
            </a:r>
          </a:p>
          <a:p>
            <a:pPr marL="514350" indent="-514350">
              <a:buFont typeface="+mj-lt"/>
              <a:buAutoNum type="arabicPeriod"/>
            </a:pPr>
            <a:r>
              <a:rPr lang="id-ID" i="1" dirty="0" smtClean="0"/>
              <a:t>Output</a:t>
            </a:r>
            <a:r>
              <a:rPr lang="id-ID" dirty="0" smtClean="0"/>
              <a:t> bertambah dengan </a:t>
            </a:r>
            <a:r>
              <a:rPr lang="id-ID" i="1" dirty="0" smtClean="0"/>
              <a:t>input</a:t>
            </a:r>
            <a:r>
              <a:rPr lang="id-ID" dirty="0" smtClean="0"/>
              <a:t> yang lebih kecil.</a:t>
            </a:r>
          </a:p>
          <a:p>
            <a:pPr marL="514350" indent="-514350">
              <a:buFont typeface="+mj-lt"/>
              <a:buAutoNum type="arabicPeriod"/>
            </a:pPr>
            <a:r>
              <a:rPr lang="id-ID" i="1" dirty="0" smtClean="0"/>
              <a:t>Output</a:t>
            </a:r>
            <a:r>
              <a:rPr lang="id-ID" dirty="0" smtClean="0"/>
              <a:t> dan </a:t>
            </a:r>
            <a:r>
              <a:rPr lang="id-ID" i="1" dirty="0" smtClean="0"/>
              <a:t>input</a:t>
            </a:r>
            <a:r>
              <a:rPr lang="id-ID" dirty="0" smtClean="0"/>
              <a:t> bertambah dengan proporsi penambahan </a:t>
            </a:r>
            <a:r>
              <a:rPr lang="id-ID" i="1" dirty="0" smtClean="0"/>
              <a:t>output</a:t>
            </a:r>
            <a:r>
              <a:rPr lang="id-ID" dirty="0" smtClean="0"/>
              <a:t> yang lebih besar dibandingkan dengan penambahan </a:t>
            </a:r>
            <a:r>
              <a:rPr lang="id-ID" i="1" dirty="0" smtClean="0"/>
              <a:t>input</a:t>
            </a:r>
            <a:r>
              <a:rPr lang="id-ID" dirty="0" smtClean="0"/>
              <a:t>.</a:t>
            </a:r>
          </a:p>
          <a:p>
            <a:pPr marL="514350" indent="-514350">
              <a:buFont typeface="+mj-lt"/>
              <a:buAutoNum type="arabicPeriod"/>
            </a:pPr>
            <a:r>
              <a:rPr lang="id-ID" i="1" dirty="0" smtClean="0"/>
              <a:t>Output</a:t>
            </a:r>
            <a:r>
              <a:rPr lang="id-ID" dirty="0" smtClean="0"/>
              <a:t> dan </a:t>
            </a:r>
            <a:r>
              <a:rPr lang="id-ID" i="1" dirty="0" smtClean="0"/>
              <a:t>input</a:t>
            </a:r>
            <a:r>
              <a:rPr lang="id-ID" dirty="0" smtClean="0"/>
              <a:t> berkurang dengan proporsi pengurangan </a:t>
            </a:r>
            <a:r>
              <a:rPr lang="id-ID" i="1" dirty="0" smtClean="0"/>
              <a:t>output</a:t>
            </a:r>
            <a:r>
              <a:rPr lang="id-ID" dirty="0" smtClean="0"/>
              <a:t> yang lebih kecil dibandingkan dengan pengurangan </a:t>
            </a:r>
            <a:r>
              <a:rPr lang="id-ID" i="1" dirty="0" smtClean="0"/>
              <a:t>input</a:t>
            </a:r>
            <a:r>
              <a:rPr lang="id-ID" dirty="0" smtClean="0"/>
              <a:t>.</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r>
              <a:rPr lang="id-ID" b="1" dirty="0" smtClean="0"/>
              <a:t>Perencanaan Produktivitas</a:t>
            </a:r>
          </a:p>
          <a:p>
            <a:pPr>
              <a:buNone/>
            </a:pPr>
            <a:r>
              <a:rPr lang="id-ID" dirty="0" smtClean="0"/>
              <a:t>	Peningkatan produktivitas tenaga kerja tidak terjadi begitu saja tanpa direncanakan. Perencanaan produktivitas tenaga kerja adalah kejelasan pengertian produktivitas, tindakan yang harus dilakukan untuk memperbaiki produktivitas dan pihak yang bertanggungjawab terhadapnya, komitmen manajemen, karyawan, dan manajer yang terlibat dalam perencanaan dan implementasinya, serta pengukuran peningkatan produktivitas yang jelas. </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b="1" dirty="0" smtClean="0"/>
              <a:t>Pengukuran Produktivitas</a:t>
            </a:r>
          </a:p>
          <a:p>
            <a:pPr>
              <a:buNone/>
            </a:pPr>
            <a:r>
              <a:rPr lang="id-ID" b="1" dirty="0" smtClean="0"/>
              <a:t>	</a:t>
            </a:r>
            <a:r>
              <a:rPr lang="id-ID" dirty="0" smtClean="0"/>
              <a:t>Perusahaan menggunakan rasio produktivitas untuk mengukur produktivitas. Rasio produktivitas merupakan perbandingan antara output yang dihasilkan tenaga kerja relatif dan standar kinerja yang telah ditentukan.</a:t>
            </a:r>
          </a:p>
          <a:p>
            <a:pPr>
              <a:buNone/>
            </a:pPr>
            <a:r>
              <a:rPr lang="id-ID" dirty="0" smtClean="0"/>
              <a:t>		Rasio Produktivitas =	Output</a:t>
            </a:r>
          </a:p>
          <a:p>
            <a:pPr>
              <a:buNone/>
            </a:pPr>
            <a:r>
              <a:rPr lang="id-ID" dirty="0" smtClean="0"/>
              <a:t>						  Input</a:t>
            </a:r>
            <a:endParaRPr lang="id-ID" dirty="0"/>
          </a:p>
        </p:txBody>
      </p:sp>
      <p:cxnSp>
        <p:nvCxnSpPr>
          <p:cNvPr id="5" name="Straight Connector 4"/>
          <p:cNvCxnSpPr/>
          <p:nvPr/>
        </p:nvCxnSpPr>
        <p:spPr>
          <a:xfrm>
            <a:off x="5072066" y="5357826"/>
            <a:ext cx="1357322"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1156"/>
          </a:xfrm>
        </p:spPr>
        <p:txBody>
          <a:bodyPr>
            <a:normAutofit fontScale="90000"/>
          </a:bodyPr>
          <a:lstStyle/>
          <a:p>
            <a:endParaRPr lang="id-ID" dirty="0"/>
          </a:p>
        </p:txBody>
      </p:sp>
      <p:sp>
        <p:nvSpPr>
          <p:cNvPr id="3" name="Content Placeholder 2"/>
          <p:cNvSpPr>
            <a:spLocks noGrp="1"/>
          </p:cNvSpPr>
          <p:nvPr>
            <p:ph idx="1"/>
          </p:nvPr>
        </p:nvSpPr>
        <p:spPr>
          <a:xfrm>
            <a:off x="457200" y="857232"/>
            <a:ext cx="8229600" cy="5268931"/>
          </a:xfrm>
        </p:spPr>
        <p:txBody>
          <a:bodyPr>
            <a:normAutofit fontScale="77500" lnSpcReduction="20000"/>
          </a:bodyPr>
          <a:lstStyle/>
          <a:p>
            <a:pPr>
              <a:buNone/>
            </a:pPr>
            <a:r>
              <a:rPr lang="id-ID" b="1" i="1" dirty="0" smtClean="0">
                <a:solidFill>
                  <a:srgbClr val="FF0000"/>
                </a:solidFill>
              </a:rPr>
              <a:t>Contoh:</a:t>
            </a:r>
          </a:p>
          <a:p>
            <a:r>
              <a:rPr lang="id-ID" dirty="0" smtClean="0"/>
              <a:t>Perusahaan menentukan 0,5 jam sebagai waktu standar untuk mengerjakan 1 unit produk.</a:t>
            </a:r>
          </a:p>
          <a:p>
            <a:r>
              <a:rPr lang="id-ID" dirty="0" smtClean="0"/>
              <a:t>Data produksi sesungguhnya menunjukkan bahwa jumlah produksi 10 unit dengan waktu pengerjaan 6 jam.</a:t>
            </a:r>
          </a:p>
          <a:p>
            <a:pPr>
              <a:buNone/>
            </a:pPr>
            <a:r>
              <a:rPr lang="id-ID" b="1" i="1" dirty="0" smtClean="0">
                <a:solidFill>
                  <a:srgbClr val="FF0000"/>
                </a:solidFill>
              </a:rPr>
              <a:t>Jawab:</a:t>
            </a:r>
          </a:p>
          <a:p>
            <a:r>
              <a:rPr lang="id-ID" dirty="0" smtClean="0"/>
              <a:t>Jam kerja standar untuk mengerjakan 10 unit adalah 5 jam (10 unit x 0,5 Jam).</a:t>
            </a:r>
          </a:p>
          <a:p>
            <a:r>
              <a:rPr lang="id-ID" dirty="0" smtClean="0"/>
              <a:t>Rasio produktivitas sesungguhnya = 1,67 (10 unit/6 jam)</a:t>
            </a:r>
          </a:p>
          <a:p>
            <a:r>
              <a:rPr lang="id-ID" dirty="0" smtClean="0"/>
              <a:t>Rasio produktivitas standar = 2 (10 unit/5 jam)</a:t>
            </a:r>
          </a:p>
          <a:p>
            <a:r>
              <a:rPr lang="id-ID" dirty="0" smtClean="0"/>
              <a:t>Artinya rasio produktivitas sesungguhnya tidak menguntungkan karena kurang dari target (rasio 2).</a:t>
            </a:r>
          </a:p>
          <a:p>
            <a:r>
              <a:rPr lang="id-ID" dirty="0" smtClean="0"/>
              <a:t>Tingkat ketercapaian produktivitas sesungguhnya dari standar adalah 83,5% (1,67/2).</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280"/>
          </a:xfrm>
        </p:spPr>
        <p:txBody>
          <a:bodyPr>
            <a:normAutofit fontScale="90000"/>
          </a:bodyPr>
          <a:lstStyle/>
          <a:p>
            <a:endParaRPr lang="id-ID" dirty="0"/>
          </a:p>
        </p:txBody>
      </p:sp>
      <p:sp>
        <p:nvSpPr>
          <p:cNvPr id="3" name="Content Placeholder 2"/>
          <p:cNvSpPr>
            <a:spLocks noGrp="1"/>
          </p:cNvSpPr>
          <p:nvPr>
            <p:ph idx="1"/>
          </p:nvPr>
        </p:nvSpPr>
        <p:spPr>
          <a:xfrm>
            <a:off x="457200" y="857232"/>
            <a:ext cx="8229600" cy="5715040"/>
          </a:xfrm>
        </p:spPr>
        <p:txBody>
          <a:bodyPr>
            <a:normAutofit fontScale="77500" lnSpcReduction="20000"/>
          </a:bodyPr>
          <a:lstStyle/>
          <a:p>
            <a:r>
              <a:rPr lang="id-ID" b="1" dirty="0" smtClean="0"/>
              <a:t>Dampak Ekonomis Produktivitas</a:t>
            </a:r>
          </a:p>
          <a:p>
            <a:pPr>
              <a:buNone/>
            </a:pPr>
            <a:r>
              <a:rPr lang="id-ID" dirty="0" smtClean="0"/>
              <a:t>	Produktivitas meningkat maka laba perusahaan dan penghasilan karyawan juga akan meningkat.</a:t>
            </a:r>
          </a:p>
          <a:p>
            <a:r>
              <a:rPr lang="id-ID" b="1" dirty="0" smtClean="0"/>
              <a:t>Manajemen Sumber Daya Manusia</a:t>
            </a:r>
          </a:p>
          <a:p>
            <a:pPr>
              <a:buNone/>
            </a:pPr>
            <a:r>
              <a:rPr lang="id-ID" dirty="0" smtClean="0"/>
              <a:t>	Manajemen SDM perusahaan sangat menentukan produktivitas tenaga kerja. Karakteristik Manajemen SDM yang baik:</a:t>
            </a:r>
          </a:p>
          <a:p>
            <a:pPr marL="514350" indent="-514350">
              <a:buAutoNum type="arabicPeriod"/>
            </a:pPr>
            <a:r>
              <a:rPr lang="id-ID" dirty="0" smtClean="0"/>
              <a:t>Karyawan yang melakukan pekerjaan adalah karyawan yang kompeten di bidangnya.</a:t>
            </a:r>
          </a:p>
          <a:p>
            <a:pPr marL="514350" indent="-514350">
              <a:buAutoNum type="arabicPeriod"/>
            </a:pPr>
            <a:r>
              <a:rPr lang="id-ID" dirty="0" smtClean="0"/>
              <a:t>Pengambilan keputusan harus terjadi pada tingkat manajemen yang lebih rendah.</a:t>
            </a:r>
          </a:p>
          <a:p>
            <a:pPr marL="514350" indent="-514350">
              <a:buAutoNum type="arabicPeriod"/>
            </a:pPr>
            <a:r>
              <a:rPr lang="id-ID" dirty="0" smtClean="0"/>
              <a:t>Karyawan yang partisipasif yang mampu untuk meningkatkan kepuasan kerja dan komitmen terhadap tujuan perusahaan,</a:t>
            </a:r>
          </a:p>
          <a:p>
            <a:pPr marL="514350" indent="-514350">
              <a:buAutoNum type="arabicPeriod"/>
            </a:pPr>
            <a:r>
              <a:rPr lang="id-ID" dirty="0" smtClean="0"/>
              <a:t>Berbagai ide yang muncul dari karyawan harus didengarkan.</a:t>
            </a:r>
            <a:endParaRPr lang="id-ID"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TotalTime>
  <Words>1231</Words>
  <Application>Microsoft Office PowerPoint</Application>
  <PresentationFormat>On-screen Show (4:3)</PresentationFormat>
  <Paragraphs>429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BIAYA TENAGA KERJA</vt:lpstr>
      <vt:lpstr>Komponen Biaya Tenaga Kerja</vt:lpstr>
      <vt:lpstr>PowerPoint Presentation</vt:lpstr>
      <vt:lpstr>Produktivitas dan Biaya Tenaga Kerja</vt:lpstr>
      <vt:lpstr>PowerPoint Presentation</vt:lpstr>
      <vt:lpstr>PowerPoint Presentation</vt:lpstr>
      <vt:lpstr>PowerPoint Presentation</vt:lpstr>
      <vt:lpstr>PowerPoint Presentation</vt:lpstr>
      <vt:lpstr>PowerPoint Presentation</vt:lpstr>
      <vt:lpstr>Program Insentif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Organisasi Untuk Pengendalian Biaya Tenaga Kerja</vt:lpstr>
      <vt:lpstr>PowerPoint Presentation</vt:lpstr>
      <vt:lpstr>Akuntansi Biaya Tenaga Kerja</vt:lpstr>
      <vt:lpstr>Gaji dan Upah Reguler</vt:lpstr>
      <vt:lpstr>PowerPoint Presentation</vt:lpstr>
      <vt:lpstr>Tunjangan Asuransi dan Pensiun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BIAYA TENAGA KERJA</dc:title>
  <dc:creator>asus</dc:creator>
  <cp:lastModifiedBy>ASUS</cp:lastModifiedBy>
  <cp:revision>53</cp:revision>
  <dcterms:created xsi:type="dcterms:W3CDTF">2015-12-13T02:20:16Z</dcterms:created>
  <dcterms:modified xsi:type="dcterms:W3CDTF">2017-10-10T14:29:56Z</dcterms:modified>
</cp:coreProperties>
</file>